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A4A"/>
        </a:solidFill>
        <a:effectLst/>
      </p:bgPr>
    </p:bg>
    <p:spTree>
      <p:nvGrpSpPr>
        <p:cNvPr id="1" name=""/>
        <p:cNvGrpSpPr/>
        <p:nvPr/>
      </p:nvGrpSpPr>
      <p:grpSpPr/>
      <p:sp>
        <p:nvSpPr>
          <p:cNvPr id="2" name="TextBox 1"/>
          <p:cNvSpPr txBox="1"/>
          <p:nvPr/>
        </p:nvSpPr>
        <p:spPr>
          <a:xfrm>
            <a:off x="822960" y="2331720"/>
            <a:ext cx="7315200" cy="457200"/>
          </a:xfrm>
          <a:prstGeom prst="rect">
            <a:avLst/>
          </a:prstGeom>
          <a:noFill/>
        </p:spPr>
        <p:txBody>
          <a:bodyPr wrap="square">
            <a:spAutoFit/>
          </a:bodyPr>
          <a:lstStyle/>
          <a:p>
            <a:pPr algn="l">
              <a:lnSpc>
                <a:spcPct val="115000"/>
              </a:lnSpc>
            </a:pPr>
            <a:r>
              <a:rPr sz="1500" b="1">
                <a:solidFill>
                  <a:srgbClr val="F2A65C"/>
                </a:solidFill>
                <a:latin typeface="Manrope"/>
              </a:rPr>
              <a:t>FREE TEACHING RESOURCE</a:t>
            </a:r>
          </a:p>
        </p:txBody>
      </p:sp>
      <p:sp>
        <p:nvSpPr>
          <p:cNvPr id="3" name="TextBox 2"/>
          <p:cNvSpPr txBox="1"/>
          <p:nvPr/>
        </p:nvSpPr>
        <p:spPr>
          <a:xfrm>
            <a:off x="777240" y="2697480"/>
            <a:ext cx="10515600" cy="1463040"/>
          </a:xfrm>
          <a:prstGeom prst="rect">
            <a:avLst/>
          </a:prstGeom>
          <a:noFill/>
        </p:spPr>
        <p:txBody>
          <a:bodyPr wrap="square">
            <a:spAutoFit/>
          </a:bodyPr>
          <a:lstStyle/>
          <a:p>
            <a:pPr algn="l">
              <a:lnSpc>
                <a:spcPct val="115000"/>
              </a:lnSpc>
            </a:pPr>
            <a:r>
              <a:rPr sz="5400" b="1">
                <a:solidFill>
                  <a:srgbClr val="FFFFFF"/>
                </a:solidFill>
                <a:latin typeface="Manrope"/>
              </a:rPr>
              <a:t>The Marketing Mix</a:t>
            </a:r>
          </a:p>
        </p:txBody>
      </p:sp>
      <p:sp>
        <p:nvSpPr>
          <p:cNvPr id="4" name="TextBox 3"/>
          <p:cNvSpPr txBox="1"/>
          <p:nvPr/>
        </p:nvSpPr>
        <p:spPr>
          <a:xfrm>
            <a:off x="822960" y="3794760"/>
            <a:ext cx="9601200" cy="914400"/>
          </a:xfrm>
          <a:prstGeom prst="rect">
            <a:avLst/>
          </a:prstGeom>
          <a:noFill/>
        </p:spPr>
        <p:txBody>
          <a:bodyPr wrap="square">
            <a:spAutoFit/>
          </a:bodyPr>
          <a:lstStyle/>
          <a:p>
            <a:pPr algn="l">
              <a:lnSpc>
                <a:spcPct val="115000"/>
              </a:lnSpc>
            </a:pPr>
            <a:r>
              <a:rPr sz="2000" b="0">
                <a:solidFill>
                  <a:srgbClr val="C9D0E0"/>
                </a:solidFill>
                <a:latin typeface="IBM Plex Sans"/>
              </a:rPr>
              <a:t>The 4Ps and 7Ps — what a business controls to reach its target market.</a:t>
            </a:r>
          </a:p>
        </p:txBody>
      </p:sp>
      <p:sp>
        <p:nvSpPr>
          <p:cNvPr id="5" name="TextBox 4"/>
          <p:cNvSpPr txBox="1"/>
          <p:nvPr/>
        </p:nvSpPr>
        <p:spPr>
          <a:xfrm>
            <a:off x="822960" y="5989320"/>
            <a:ext cx="9144000" cy="457200"/>
          </a:xfrm>
          <a:prstGeom prst="rect">
            <a:avLst/>
          </a:prstGeom>
          <a:noFill/>
        </p:spPr>
        <p:txBody>
          <a:bodyPr wrap="square">
            <a:spAutoFit/>
          </a:bodyPr>
          <a:lstStyle/>
          <a:p>
            <a:pPr algn="l">
              <a:lnSpc>
                <a:spcPct val="115000"/>
              </a:lnSpc>
            </a:pPr>
            <a:r>
              <a:rPr sz="1300" b="0">
                <a:solidFill>
                  <a:srgbClr val="9AA3B8"/>
                </a:solidFill>
                <a:latin typeface="IBM Plex Sans"/>
              </a:rPr>
              <a:t>marketingteacher.com  |  Free to use in your classroom with attribution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822960" y="502920"/>
            <a:ext cx="9144000" cy="640080"/>
          </a:xfrm>
          <a:prstGeom prst="rect">
            <a:avLst/>
          </a:prstGeom>
          <a:noFill/>
        </p:spPr>
        <p:txBody>
          <a:bodyPr wrap="square">
            <a:spAutoFit/>
          </a:bodyPr>
          <a:lstStyle/>
          <a:p>
            <a:pPr algn="l">
              <a:lnSpc>
                <a:spcPct val="115000"/>
              </a:lnSpc>
            </a:pPr>
            <a:r>
              <a:rPr sz="3000" b="1">
                <a:solidFill>
                  <a:srgbClr val="1E2A4A"/>
                </a:solidFill>
                <a:latin typeface="Manrope"/>
              </a:rPr>
              <a:t>Learning Outcome</a:t>
            </a:r>
          </a:p>
        </p:txBody>
      </p:sp>
      <p:sp>
        <p:nvSpPr>
          <p:cNvPr id="3" name="Rounded Rectangle 2"/>
          <p:cNvSpPr/>
          <p:nvPr/>
        </p:nvSpPr>
        <p:spPr>
          <a:xfrm>
            <a:off x="822960" y="1554480"/>
            <a:ext cx="10515600" cy="1737360"/>
          </a:xfrm>
          <a:prstGeom prst="roundRect">
            <a:avLst>
              <a:gd name="adj" fmla="val 6000"/>
            </a:avLst>
          </a:prstGeom>
          <a:solidFill>
            <a:srgbClr val="F7F8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1554480"/>
            <a:ext cx="82296" cy="1737360"/>
          </a:xfrm>
          <a:prstGeom prst="rect">
            <a:avLst/>
          </a:prstGeom>
          <a:solidFill>
            <a:srgbClr val="1E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143000" y="1783080"/>
            <a:ext cx="9875520" cy="1371600"/>
          </a:xfrm>
          <a:prstGeom prst="rect">
            <a:avLst/>
          </a:prstGeom>
          <a:noFill/>
        </p:spPr>
        <p:txBody>
          <a:bodyPr wrap="square">
            <a:spAutoFit/>
          </a:bodyPr>
          <a:lstStyle/>
          <a:p>
            <a:pPr algn="l">
              <a:lnSpc>
                <a:spcPct val="130000"/>
              </a:lnSpc>
            </a:pPr>
            <a:r>
              <a:rPr sz="1900" b="0">
                <a:solidFill>
                  <a:srgbClr val="16192B"/>
                </a:solidFill>
                <a:latin typeface="IBM Plex Sans"/>
              </a:rPr>
              <a:t>By the end of this lesson, students will be able to explain each element of the marketing mix, and why it was extended from four elements to seven for services.</a:t>
            </a:r>
          </a:p>
        </p:txBody>
      </p:sp>
      <p:sp>
        <p:nvSpPr>
          <p:cNvPr id="6" name="Rectangle 5"/>
          <p:cNvSpPr/>
          <p:nvPr/>
        </p:nvSpPr>
        <p:spPr>
          <a:xfrm>
            <a:off x="0" y="6455664"/>
            <a:ext cx="12191695" cy="402336"/>
          </a:xfrm>
          <a:prstGeom prst="rect">
            <a:avLst/>
          </a:prstGeom>
          <a:solidFill>
            <a:srgbClr val="1621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65760" y="6473952"/>
            <a:ext cx="5486400" cy="365760"/>
          </a:xfrm>
          <a:prstGeom prst="rect">
            <a:avLst/>
          </a:prstGeom>
          <a:noFill/>
        </p:spPr>
        <p:txBody>
          <a:bodyPr wrap="square" anchor="ctr">
            <a:spAutoFit/>
          </a:bodyPr>
          <a:lstStyle/>
          <a:p>
            <a:pPr algn="l">
              <a:lnSpc>
                <a:spcPct val="115000"/>
              </a:lnSpc>
            </a:pPr>
            <a:r>
              <a:rPr sz="1100" b="1">
                <a:solidFill>
                  <a:srgbClr val="FFFFFF"/>
                </a:solidFill>
                <a:latin typeface="Manrope"/>
              </a:rPr>
              <a:t>Marketing Teacher</a:t>
            </a:r>
          </a:p>
        </p:txBody>
      </p:sp>
      <p:sp>
        <p:nvSpPr>
          <p:cNvPr id="8" name="TextBox 7"/>
          <p:cNvSpPr txBox="1"/>
          <p:nvPr/>
        </p:nvSpPr>
        <p:spPr>
          <a:xfrm>
            <a:off x="5486400" y="6473952"/>
            <a:ext cx="6309360" cy="365760"/>
          </a:xfrm>
          <a:prstGeom prst="rect">
            <a:avLst/>
          </a:prstGeom>
          <a:noFill/>
        </p:spPr>
        <p:txBody>
          <a:bodyPr wrap="square" anchor="ctr">
            <a:spAutoFit/>
          </a:bodyPr>
          <a:lstStyle/>
          <a:p>
            <a:pPr algn="r">
              <a:lnSpc>
                <a:spcPct val="115000"/>
              </a:lnSpc>
            </a:pPr>
            <a:r>
              <a:rPr sz="1050" b="0">
                <a:solidFill>
                  <a:srgbClr val="C9D0E0"/>
                </a:solidFill>
                <a:latin typeface="IBM Plex Sans"/>
              </a:rPr>
              <a:t>Free lesson, quiz &amp; worked example: marketingteacher.com/marketing-mix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822960" y="457200"/>
            <a:ext cx="10058400" cy="640080"/>
          </a:xfrm>
          <a:prstGeom prst="rect">
            <a:avLst/>
          </a:prstGeom>
          <a:noFill/>
        </p:spPr>
        <p:txBody>
          <a:bodyPr wrap="square">
            <a:spAutoFit/>
          </a:bodyPr>
          <a:lstStyle/>
          <a:p>
            <a:pPr algn="l">
              <a:lnSpc>
                <a:spcPct val="115000"/>
              </a:lnSpc>
            </a:pPr>
            <a:r>
              <a:rPr sz="2800" b="1">
                <a:solidFill>
                  <a:srgbClr val="1E2A4A"/>
                </a:solidFill>
                <a:latin typeface="Manrope"/>
              </a:rPr>
              <a:t>What Is the Marketing Mix?</a:t>
            </a:r>
          </a:p>
        </p:txBody>
      </p:sp>
      <p:sp>
        <p:nvSpPr>
          <p:cNvPr id="3" name="TextBox 2"/>
          <p:cNvSpPr txBox="1"/>
          <p:nvPr/>
        </p:nvSpPr>
        <p:spPr>
          <a:xfrm>
            <a:off x="822960" y="1371600"/>
            <a:ext cx="10332720" cy="1828800"/>
          </a:xfrm>
          <a:prstGeom prst="rect">
            <a:avLst/>
          </a:prstGeom>
          <a:noFill/>
        </p:spPr>
        <p:txBody>
          <a:bodyPr wrap="square">
            <a:spAutoFit/>
          </a:bodyPr>
          <a:lstStyle/>
          <a:p>
            <a:pPr algn="l">
              <a:lnSpc>
                <a:spcPct val="130000"/>
              </a:lnSpc>
            </a:pPr>
            <a:r>
              <a:rPr sz="1700" b="0">
                <a:solidFill>
                  <a:srgbClr val="16192B"/>
                </a:solidFill>
                <a:latin typeface="IBM Plex Sans"/>
              </a:rPr>
              <a:t>The marketing mix is the set of controllable tools a business combines to reach a chosen target market: what it sells, what it charges, where it makes the product available, and how it communicates with customers.</a:t>
            </a:r>
          </a:p>
        </p:txBody>
      </p:sp>
      <p:sp>
        <p:nvSpPr>
          <p:cNvPr id="4" name="Rounded Rectangle 3"/>
          <p:cNvSpPr/>
          <p:nvPr/>
        </p:nvSpPr>
        <p:spPr>
          <a:xfrm>
            <a:off x="822960" y="3337560"/>
            <a:ext cx="10515600" cy="2286000"/>
          </a:xfrm>
          <a:prstGeom prst="roundRect">
            <a:avLst>
              <a:gd name="adj" fmla="val 6000"/>
            </a:avLst>
          </a:prstGeom>
          <a:solidFill>
            <a:srgbClr val="F7F8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822960" y="3337560"/>
            <a:ext cx="82296" cy="2286000"/>
          </a:xfrm>
          <a:prstGeom prst="rect">
            <a:avLst/>
          </a:prstGeom>
          <a:solidFill>
            <a:srgbClr val="1E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43000" y="3520440"/>
            <a:ext cx="9875520" cy="2011680"/>
          </a:xfrm>
          <a:prstGeom prst="rect">
            <a:avLst/>
          </a:prstGeom>
          <a:noFill/>
        </p:spPr>
        <p:txBody>
          <a:bodyPr wrap="square">
            <a:spAutoFit/>
          </a:bodyPr>
          <a:lstStyle/>
          <a:p>
            <a:pPr algn="l">
              <a:lnSpc>
                <a:spcPct val="135000"/>
              </a:lnSpc>
            </a:pPr>
            <a:r>
              <a:rPr sz="1650" b="0">
                <a:solidFill>
                  <a:srgbClr val="16192B"/>
                </a:solidFill>
                <a:latin typeface="IBM Plex Sans"/>
              </a:rPr>
              <a:t>A brief history:</a:t>
            </a:r>
          </a:p>
          <a:p>
            <a:pPr algn="l">
              <a:lnSpc>
                <a:spcPct val="135000"/>
              </a:lnSpc>
            </a:pPr>
            <a:r>
              <a:rPr sz="1650" b="0">
                <a:solidFill>
                  <a:srgbClr val="16192B"/>
                </a:solidFill>
                <a:latin typeface="IBM Plex Sans"/>
              </a:rPr>
              <a:t>Culliton (1948) first described the marketing executive as a “mixer of ingredients.”</a:t>
            </a:r>
          </a:p>
          <a:p>
            <a:pPr algn="l">
              <a:lnSpc>
                <a:spcPct val="135000"/>
              </a:lnSpc>
            </a:pPr>
            <a:r>
              <a:rPr sz="1650" b="0">
                <a:solidFill>
                  <a:srgbClr val="16192B"/>
                </a:solidFill>
                <a:latin typeface="IBM Plex Sans"/>
              </a:rPr>
              <a:t>Borden (1964) developed this into the term “marketing mix.”</a:t>
            </a:r>
          </a:p>
          <a:p>
            <a:pPr algn="l">
              <a:lnSpc>
                <a:spcPct val="135000"/>
              </a:lnSpc>
            </a:pPr>
            <a:r>
              <a:rPr sz="1650" b="0">
                <a:solidFill>
                  <a:srgbClr val="16192B"/>
                </a:solidFill>
                <a:latin typeface="IBM Plex Sans"/>
              </a:rPr>
              <a:t>McCarthy (1960) organised the mix into four clear categories — Product, Price, Place and Promotion — commonly called the 4Ps.</a:t>
            </a:r>
          </a:p>
        </p:txBody>
      </p:sp>
      <p:sp>
        <p:nvSpPr>
          <p:cNvPr id="7" name="Rectangle 6"/>
          <p:cNvSpPr/>
          <p:nvPr/>
        </p:nvSpPr>
        <p:spPr>
          <a:xfrm>
            <a:off x="0" y="6455664"/>
            <a:ext cx="12191695" cy="402336"/>
          </a:xfrm>
          <a:prstGeom prst="rect">
            <a:avLst/>
          </a:prstGeom>
          <a:solidFill>
            <a:srgbClr val="1621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365760" y="6473952"/>
            <a:ext cx="5486400" cy="365760"/>
          </a:xfrm>
          <a:prstGeom prst="rect">
            <a:avLst/>
          </a:prstGeom>
          <a:noFill/>
        </p:spPr>
        <p:txBody>
          <a:bodyPr wrap="square" anchor="ctr">
            <a:spAutoFit/>
          </a:bodyPr>
          <a:lstStyle/>
          <a:p>
            <a:pPr algn="l">
              <a:lnSpc>
                <a:spcPct val="115000"/>
              </a:lnSpc>
            </a:pPr>
            <a:r>
              <a:rPr sz="1100" b="1">
                <a:solidFill>
                  <a:srgbClr val="FFFFFF"/>
                </a:solidFill>
                <a:latin typeface="Manrope"/>
              </a:rPr>
              <a:t>Marketing Teacher</a:t>
            </a:r>
          </a:p>
        </p:txBody>
      </p:sp>
      <p:sp>
        <p:nvSpPr>
          <p:cNvPr id="9" name="TextBox 8"/>
          <p:cNvSpPr txBox="1"/>
          <p:nvPr/>
        </p:nvSpPr>
        <p:spPr>
          <a:xfrm>
            <a:off x="5486400" y="6473952"/>
            <a:ext cx="6309360" cy="365760"/>
          </a:xfrm>
          <a:prstGeom prst="rect">
            <a:avLst/>
          </a:prstGeom>
          <a:noFill/>
        </p:spPr>
        <p:txBody>
          <a:bodyPr wrap="square" anchor="ctr">
            <a:spAutoFit/>
          </a:bodyPr>
          <a:lstStyle/>
          <a:p>
            <a:pPr algn="r">
              <a:lnSpc>
                <a:spcPct val="115000"/>
              </a:lnSpc>
            </a:pPr>
            <a:r>
              <a:rPr sz="1050" b="0">
                <a:solidFill>
                  <a:srgbClr val="C9D0E0"/>
                </a:solidFill>
                <a:latin typeface="IBM Plex Sans"/>
              </a:rPr>
              <a:t>Free lesson, quiz &amp; worked example: marketingteacher.com/marketing-mix</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822960" y="411480"/>
            <a:ext cx="9144000" cy="640080"/>
          </a:xfrm>
          <a:prstGeom prst="rect">
            <a:avLst/>
          </a:prstGeom>
          <a:noFill/>
        </p:spPr>
        <p:txBody>
          <a:bodyPr wrap="square">
            <a:spAutoFit/>
          </a:bodyPr>
          <a:lstStyle/>
          <a:p>
            <a:pPr algn="l">
              <a:lnSpc>
                <a:spcPct val="115000"/>
              </a:lnSpc>
            </a:pPr>
            <a:r>
              <a:rPr sz="3000" b="1">
                <a:solidFill>
                  <a:srgbClr val="1E2A4A"/>
                </a:solidFill>
                <a:latin typeface="Manrope"/>
              </a:rPr>
              <a:t>The 4Ps</a:t>
            </a:r>
          </a:p>
        </p:txBody>
      </p:sp>
      <p:sp>
        <p:nvSpPr>
          <p:cNvPr id="3" name="Rounded Rectangle 2"/>
          <p:cNvSpPr/>
          <p:nvPr/>
        </p:nvSpPr>
        <p:spPr>
          <a:xfrm>
            <a:off x="822960" y="1280160"/>
            <a:ext cx="5212080" cy="2240280"/>
          </a:xfrm>
          <a:prstGeom prst="roundRect">
            <a:avLst>
              <a:gd name="adj" fmla="val 6000"/>
            </a:avLst>
          </a:prstGeom>
          <a:solidFill>
            <a:srgbClr val="F7F8FA"/>
          </a:solidFill>
          <a:ln w="12700">
            <a:solidFill>
              <a:srgbClr val="E4E7E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143000" y="1508760"/>
            <a:ext cx="3657600" cy="365760"/>
          </a:xfrm>
          <a:prstGeom prst="rect">
            <a:avLst/>
          </a:prstGeom>
          <a:noFill/>
        </p:spPr>
        <p:txBody>
          <a:bodyPr wrap="square">
            <a:spAutoFit/>
          </a:bodyPr>
          <a:lstStyle/>
          <a:p>
            <a:pPr algn="l">
              <a:lnSpc>
                <a:spcPct val="115000"/>
              </a:lnSpc>
            </a:pPr>
            <a:r>
              <a:rPr sz="1400" b="1">
                <a:solidFill>
                  <a:srgbClr val="D9722F"/>
                </a:solidFill>
                <a:latin typeface="Manrope"/>
              </a:rPr>
              <a:t>01</a:t>
            </a:r>
          </a:p>
        </p:txBody>
      </p:sp>
      <p:sp>
        <p:nvSpPr>
          <p:cNvPr id="5" name="TextBox 4"/>
          <p:cNvSpPr txBox="1"/>
          <p:nvPr/>
        </p:nvSpPr>
        <p:spPr>
          <a:xfrm>
            <a:off x="1143000" y="1874519"/>
            <a:ext cx="4572000" cy="548640"/>
          </a:xfrm>
          <a:prstGeom prst="rect">
            <a:avLst/>
          </a:prstGeom>
          <a:noFill/>
        </p:spPr>
        <p:txBody>
          <a:bodyPr wrap="square">
            <a:spAutoFit/>
          </a:bodyPr>
          <a:lstStyle/>
          <a:p>
            <a:pPr algn="l">
              <a:lnSpc>
                <a:spcPct val="115000"/>
              </a:lnSpc>
            </a:pPr>
            <a:r>
              <a:rPr sz="2400" b="1">
                <a:solidFill>
                  <a:srgbClr val="1E2A4A"/>
                </a:solidFill>
                <a:latin typeface="Manrope"/>
              </a:rPr>
              <a:t>Product</a:t>
            </a:r>
          </a:p>
        </p:txBody>
      </p:sp>
      <p:sp>
        <p:nvSpPr>
          <p:cNvPr id="6" name="TextBox 5"/>
          <p:cNvSpPr txBox="1"/>
          <p:nvPr/>
        </p:nvSpPr>
        <p:spPr>
          <a:xfrm>
            <a:off x="1143000" y="2468880"/>
            <a:ext cx="4572000" cy="914400"/>
          </a:xfrm>
          <a:prstGeom prst="rect">
            <a:avLst/>
          </a:prstGeom>
          <a:noFill/>
        </p:spPr>
        <p:txBody>
          <a:bodyPr wrap="square">
            <a:spAutoFit/>
          </a:bodyPr>
          <a:lstStyle/>
          <a:p>
            <a:pPr algn="l">
              <a:lnSpc>
                <a:spcPct val="125000"/>
              </a:lnSpc>
            </a:pPr>
            <a:r>
              <a:rPr sz="1500" b="0">
                <a:solidFill>
                  <a:srgbClr val="16192B"/>
                </a:solidFill>
                <a:latin typeface="IBM Plex Sans"/>
              </a:rPr>
              <a:t>What the business actually sells — features, quality, design and range.</a:t>
            </a:r>
          </a:p>
        </p:txBody>
      </p:sp>
      <p:sp>
        <p:nvSpPr>
          <p:cNvPr id="7" name="Rounded Rectangle 6"/>
          <p:cNvSpPr/>
          <p:nvPr/>
        </p:nvSpPr>
        <p:spPr>
          <a:xfrm>
            <a:off x="6172200" y="1280160"/>
            <a:ext cx="5212080" cy="2240280"/>
          </a:xfrm>
          <a:prstGeom prst="roundRect">
            <a:avLst>
              <a:gd name="adj" fmla="val 6000"/>
            </a:avLst>
          </a:prstGeom>
          <a:solidFill>
            <a:srgbClr val="F7F8FA"/>
          </a:solidFill>
          <a:ln w="12700">
            <a:solidFill>
              <a:srgbClr val="E4E7E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92240" y="1508760"/>
            <a:ext cx="3657600" cy="365760"/>
          </a:xfrm>
          <a:prstGeom prst="rect">
            <a:avLst/>
          </a:prstGeom>
          <a:noFill/>
        </p:spPr>
        <p:txBody>
          <a:bodyPr wrap="square">
            <a:spAutoFit/>
          </a:bodyPr>
          <a:lstStyle/>
          <a:p>
            <a:pPr algn="l">
              <a:lnSpc>
                <a:spcPct val="115000"/>
              </a:lnSpc>
            </a:pPr>
            <a:r>
              <a:rPr sz="1400" b="1">
                <a:solidFill>
                  <a:srgbClr val="D9722F"/>
                </a:solidFill>
                <a:latin typeface="Manrope"/>
              </a:rPr>
              <a:t>02</a:t>
            </a:r>
          </a:p>
        </p:txBody>
      </p:sp>
      <p:sp>
        <p:nvSpPr>
          <p:cNvPr id="9" name="TextBox 8"/>
          <p:cNvSpPr txBox="1"/>
          <p:nvPr/>
        </p:nvSpPr>
        <p:spPr>
          <a:xfrm>
            <a:off x="6492240" y="1874519"/>
            <a:ext cx="4572000" cy="548640"/>
          </a:xfrm>
          <a:prstGeom prst="rect">
            <a:avLst/>
          </a:prstGeom>
          <a:noFill/>
        </p:spPr>
        <p:txBody>
          <a:bodyPr wrap="square">
            <a:spAutoFit/>
          </a:bodyPr>
          <a:lstStyle/>
          <a:p>
            <a:pPr algn="l">
              <a:lnSpc>
                <a:spcPct val="115000"/>
              </a:lnSpc>
            </a:pPr>
            <a:r>
              <a:rPr sz="2400" b="1">
                <a:solidFill>
                  <a:srgbClr val="1E2A4A"/>
                </a:solidFill>
                <a:latin typeface="Manrope"/>
              </a:rPr>
              <a:t>Price</a:t>
            </a:r>
          </a:p>
        </p:txBody>
      </p:sp>
      <p:sp>
        <p:nvSpPr>
          <p:cNvPr id="10" name="TextBox 9"/>
          <p:cNvSpPr txBox="1"/>
          <p:nvPr/>
        </p:nvSpPr>
        <p:spPr>
          <a:xfrm>
            <a:off x="6492240" y="2468880"/>
            <a:ext cx="4572000" cy="914400"/>
          </a:xfrm>
          <a:prstGeom prst="rect">
            <a:avLst/>
          </a:prstGeom>
          <a:noFill/>
        </p:spPr>
        <p:txBody>
          <a:bodyPr wrap="square">
            <a:spAutoFit/>
          </a:bodyPr>
          <a:lstStyle/>
          <a:p>
            <a:pPr algn="l">
              <a:lnSpc>
                <a:spcPct val="125000"/>
              </a:lnSpc>
            </a:pPr>
            <a:r>
              <a:rPr sz="1500" b="0">
                <a:solidFill>
                  <a:srgbClr val="16192B"/>
                </a:solidFill>
                <a:latin typeface="IBM Plex Sans"/>
              </a:rPr>
              <a:t>What customers pay, and how it supports the product's market position.</a:t>
            </a:r>
          </a:p>
        </p:txBody>
      </p:sp>
      <p:sp>
        <p:nvSpPr>
          <p:cNvPr id="11" name="Rounded Rectangle 10"/>
          <p:cNvSpPr/>
          <p:nvPr/>
        </p:nvSpPr>
        <p:spPr>
          <a:xfrm>
            <a:off x="822960" y="3794760"/>
            <a:ext cx="5212080" cy="2240280"/>
          </a:xfrm>
          <a:prstGeom prst="roundRect">
            <a:avLst>
              <a:gd name="adj" fmla="val 6000"/>
            </a:avLst>
          </a:prstGeom>
          <a:solidFill>
            <a:srgbClr val="F7F8FA"/>
          </a:solidFill>
          <a:ln w="12700">
            <a:solidFill>
              <a:srgbClr val="E4E7E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143000" y="4023360"/>
            <a:ext cx="3657600" cy="365760"/>
          </a:xfrm>
          <a:prstGeom prst="rect">
            <a:avLst/>
          </a:prstGeom>
          <a:noFill/>
        </p:spPr>
        <p:txBody>
          <a:bodyPr wrap="square">
            <a:spAutoFit/>
          </a:bodyPr>
          <a:lstStyle/>
          <a:p>
            <a:pPr algn="l">
              <a:lnSpc>
                <a:spcPct val="115000"/>
              </a:lnSpc>
            </a:pPr>
            <a:r>
              <a:rPr sz="1400" b="1">
                <a:solidFill>
                  <a:srgbClr val="D9722F"/>
                </a:solidFill>
                <a:latin typeface="Manrope"/>
              </a:rPr>
              <a:t>03</a:t>
            </a:r>
          </a:p>
        </p:txBody>
      </p:sp>
      <p:sp>
        <p:nvSpPr>
          <p:cNvPr id="13" name="TextBox 12"/>
          <p:cNvSpPr txBox="1"/>
          <p:nvPr/>
        </p:nvSpPr>
        <p:spPr>
          <a:xfrm>
            <a:off x="1143000" y="4389120"/>
            <a:ext cx="4572000" cy="548640"/>
          </a:xfrm>
          <a:prstGeom prst="rect">
            <a:avLst/>
          </a:prstGeom>
          <a:noFill/>
        </p:spPr>
        <p:txBody>
          <a:bodyPr wrap="square">
            <a:spAutoFit/>
          </a:bodyPr>
          <a:lstStyle/>
          <a:p>
            <a:pPr algn="l">
              <a:lnSpc>
                <a:spcPct val="115000"/>
              </a:lnSpc>
            </a:pPr>
            <a:r>
              <a:rPr sz="2400" b="1">
                <a:solidFill>
                  <a:srgbClr val="1E2A4A"/>
                </a:solidFill>
                <a:latin typeface="Manrope"/>
              </a:rPr>
              <a:t>Place</a:t>
            </a:r>
          </a:p>
        </p:txBody>
      </p:sp>
      <p:sp>
        <p:nvSpPr>
          <p:cNvPr id="14" name="TextBox 13"/>
          <p:cNvSpPr txBox="1"/>
          <p:nvPr/>
        </p:nvSpPr>
        <p:spPr>
          <a:xfrm>
            <a:off x="1143000" y="4983480"/>
            <a:ext cx="4572000" cy="914400"/>
          </a:xfrm>
          <a:prstGeom prst="rect">
            <a:avLst/>
          </a:prstGeom>
          <a:noFill/>
        </p:spPr>
        <p:txBody>
          <a:bodyPr wrap="square">
            <a:spAutoFit/>
          </a:bodyPr>
          <a:lstStyle/>
          <a:p>
            <a:pPr algn="l">
              <a:lnSpc>
                <a:spcPct val="125000"/>
              </a:lnSpc>
            </a:pPr>
            <a:r>
              <a:rPr sz="1500" b="0">
                <a:solidFill>
                  <a:srgbClr val="16192B"/>
                </a:solidFill>
                <a:latin typeface="IBM Plex Sans"/>
              </a:rPr>
              <a:t>Where and how the product reaches the customer.</a:t>
            </a:r>
          </a:p>
        </p:txBody>
      </p:sp>
      <p:sp>
        <p:nvSpPr>
          <p:cNvPr id="15" name="Rounded Rectangle 14"/>
          <p:cNvSpPr/>
          <p:nvPr/>
        </p:nvSpPr>
        <p:spPr>
          <a:xfrm>
            <a:off x="6172200" y="3794760"/>
            <a:ext cx="5212080" cy="2240280"/>
          </a:xfrm>
          <a:prstGeom prst="roundRect">
            <a:avLst>
              <a:gd name="adj" fmla="val 6000"/>
            </a:avLst>
          </a:prstGeom>
          <a:solidFill>
            <a:srgbClr val="F7F8FA"/>
          </a:solidFill>
          <a:ln w="12700">
            <a:solidFill>
              <a:srgbClr val="E4E7E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492240" y="4023360"/>
            <a:ext cx="3657600" cy="365760"/>
          </a:xfrm>
          <a:prstGeom prst="rect">
            <a:avLst/>
          </a:prstGeom>
          <a:noFill/>
        </p:spPr>
        <p:txBody>
          <a:bodyPr wrap="square">
            <a:spAutoFit/>
          </a:bodyPr>
          <a:lstStyle/>
          <a:p>
            <a:pPr algn="l">
              <a:lnSpc>
                <a:spcPct val="115000"/>
              </a:lnSpc>
            </a:pPr>
            <a:r>
              <a:rPr sz="1400" b="1">
                <a:solidFill>
                  <a:srgbClr val="D9722F"/>
                </a:solidFill>
                <a:latin typeface="Manrope"/>
              </a:rPr>
              <a:t>04</a:t>
            </a:r>
          </a:p>
        </p:txBody>
      </p:sp>
      <p:sp>
        <p:nvSpPr>
          <p:cNvPr id="17" name="TextBox 16"/>
          <p:cNvSpPr txBox="1"/>
          <p:nvPr/>
        </p:nvSpPr>
        <p:spPr>
          <a:xfrm>
            <a:off x="6492240" y="4389120"/>
            <a:ext cx="4572000" cy="548640"/>
          </a:xfrm>
          <a:prstGeom prst="rect">
            <a:avLst/>
          </a:prstGeom>
          <a:noFill/>
        </p:spPr>
        <p:txBody>
          <a:bodyPr wrap="square">
            <a:spAutoFit/>
          </a:bodyPr>
          <a:lstStyle/>
          <a:p>
            <a:pPr algn="l">
              <a:lnSpc>
                <a:spcPct val="115000"/>
              </a:lnSpc>
            </a:pPr>
            <a:r>
              <a:rPr sz="2400" b="1">
                <a:solidFill>
                  <a:srgbClr val="1E2A4A"/>
                </a:solidFill>
                <a:latin typeface="Manrope"/>
              </a:rPr>
              <a:t>Promotion</a:t>
            </a:r>
          </a:p>
        </p:txBody>
      </p:sp>
      <p:sp>
        <p:nvSpPr>
          <p:cNvPr id="18" name="TextBox 17"/>
          <p:cNvSpPr txBox="1"/>
          <p:nvPr/>
        </p:nvSpPr>
        <p:spPr>
          <a:xfrm>
            <a:off x="6492240" y="4983480"/>
            <a:ext cx="4572000" cy="914400"/>
          </a:xfrm>
          <a:prstGeom prst="rect">
            <a:avLst/>
          </a:prstGeom>
          <a:noFill/>
        </p:spPr>
        <p:txBody>
          <a:bodyPr wrap="square">
            <a:spAutoFit/>
          </a:bodyPr>
          <a:lstStyle/>
          <a:p>
            <a:pPr algn="l">
              <a:lnSpc>
                <a:spcPct val="125000"/>
              </a:lnSpc>
            </a:pPr>
            <a:r>
              <a:rPr sz="1500" b="0">
                <a:solidFill>
                  <a:srgbClr val="16192B"/>
                </a:solidFill>
                <a:latin typeface="IBM Plex Sans"/>
              </a:rPr>
              <a:t>How the business communicates with customers and persuades them to buy.</a:t>
            </a:r>
          </a:p>
        </p:txBody>
      </p:sp>
      <p:sp>
        <p:nvSpPr>
          <p:cNvPr id="19" name="Rectangle 18"/>
          <p:cNvSpPr/>
          <p:nvPr/>
        </p:nvSpPr>
        <p:spPr>
          <a:xfrm>
            <a:off x="0" y="6455664"/>
            <a:ext cx="12191695" cy="402336"/>
          </a:xfrm>
          <a:prstGeom prst="rect">
            <a:avLst/>
          </a:prstGeom>
          <a:solidFill>
            <a:srgbClr val="1621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365760" y="6473952"/>
            <a:ext cx="5486400" cy="365760"/>
          </a:xfrm>
          <a:prstGeom prst="rect">
            <a:avLst/>
          </a:prstGeom>
          <a:noFill/>
        </p:spPr>
        <p:txBody>
          <a:bodyPr wrap="square" anchor="ctr">
            <a:spAutoFit/>
          </a:bodyPr>
          <a:lstStyle/>
          <a:p>
            <a:pPr algn="l">
              <a:lnSpc>
                <a:spcPct val="115000"/>
              </a:lnSpc>
            </a:pPr>
            <a:r>
              <a:rPr sz="1100" b="1">
                <a:solidFill>
                  <a:srgbClr val="FFFFFF"/>
                </a:solidFill>
                <a:latin typeface="Manrope"/>
              </a:rPr>
              <a:t>Marketing Teacher</a:t>
            </a:r>
          </a:p>
        </p:txBody>
      </p:sp>
      <p:sp>
        <p:nvSpPr>
          <p:cNvPr id="21" name="TextBox 20"/>
          <p:cNvSpPr txBox="1"/>
          <p:nvPr/>
        </p:nvSpPr>
        <p:spPr>
          <a:xfrm>
            <a:off x="5486400" y="6473952"/>
            <a:ext cx="6309360" cy="365760"/>
          </a:xfrm>
          <a:prstGeom prst="rect">
            <a:avLst/>
          </a:prstGeom>
          <a:noFill/>
        </p:spPr>
        <p:txBody>
          <a:bodyPr wrap="square" anchor="ctr">
            <a:spAutoFit/>
          </a:bodyPr>
          <a:lstStyle/>
          <a:p>
            <a:pPr algn="r">
              <a:lnSpc>
                <a:spcPct val="115000"/>
              </a:lnSpc>
            </a:pPr>
            <a:r>
              <a:rPr sz="1050" b="0">
                <a:solidFill>
                  <a:srgbClr val="C9D0E0"/>
                </a:solidFill>
                <a:latin typeface="IBM Plex Sans"/>
              </a:rPr>
              <a:t>Free lesson, quiz &amp; worked example: marketingteacher.com/marketing-mix</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822960" y="457200"/>
            <a:ext cx="10058400" cy="640080"/>
          </a:xfrm>
          <a:prstGeom prst="rect">
            <a:avLst/>
          </a:prstGeom>
          <a:noFill/>
        </p:spPr>
        <p:txBody>
          <a:bodyPr wrap="square">
            <a:spAutoFit/>
          </a:bodyPr>
          <a:lstStyle/>
          <a:p>
            <a:pPr algn="l">
              <a:lnSpc>
                <a:spcPct val="115000"/>
              </a:lnSpc>
            </a:pPr>
            <a:r>
              <a:rPr sz="2500" b="1">
                <a:solidFill>
                  <a:srgbClr val="1E2A4A"/>
                </a:solidFill>
                <a:latin typeface="Manrope"/>
              </a:rPr>
              <a:t>Worked Example: A Specialty Coffee Subscription</a:t>
            </a:r>
          </a:p>
        </p:txBody>
      </p:sp>
      <p:sp>
        <p:nvSpPr>
          <p:cNvPr id="3" name="TextBox 2"/>
          <p:cNvSpPr txBox="1"/>
          <p:nvPr/>
        </p:nvSpPr>
        <p:spPr>
          <a:xfrm>
            <a:off x="822960" y="1234440"/>
            <a:ext cx="10332720" cy="548640"/>
          </a:xfrm>
          <a:prstGeom prst="rect">
            <a:avLst/>
          </a:prstGeom>
          <a:noFill/>
        </p:spPr>
        <p:txBody>
          <a:bodyPr wrap="square">
            <a:spAutoFit/>
          </a:bodyPr>
          <a:lstStyle/>
          <a:p>
            <a:pPr algn="l">
              <a:lnSpc>
                <a:spcPct val="115000"/>
              </a:lnSpc>
            </a:pPr>
            <a:r>
              <a:rPr sz="1600" b="0">
                <a:solidFill>
                  <a:srgbClr val="5B6478"/>
                </a:solidFill>
                <a:latin typeface="IBM Plex Sans"/>
              </a:rPr>
              <a:t>A small coffee roastery is launching a monthly subscription box.</a:t>
            </a:r>
          </a:p>
        </p:txBody>
      </p:sp>
      <p:sp>
        <p:nvSpPr>
          <p:cNvPr id="4" name="Rounded Rectangle 3"/>
          <p:cNvSpPr/>
          <p:nvPr/>
        </p:nvSpPr>
        <p:spPr>
          <a:xfrm>
            <a:off x="822960" y="1874519"/>
            <a:ext cx="10515600" cy="896112"/>
          </a:xfrm>
          <a:prstGeom prst="roundRect">
            <a:avLst>
              <a:gd name="adj" fmla="val 6000"/>
            </a:avLst>
          </a:prstGeom>
          <a:solidFill>
            <a:srgbClr val="F7F8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822960" y="1874519"/>
            <a:ext cx="73152" cy="896112"/>
          </a:xfrm>
          <a:prstGeom prst="rect">
            <a:avLst/>
          </a:prstGeom>
          <a:solidFill>
            <a:srgbClr val="D972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97280" y="1984248"/>
            <a:ext cx="1828800" cy="685800"/>
          </a:xfrm>
          <a:prstGeom prst="rect">
            <a:avLst/>
          </a:prstGeom>
          <a:noFill/>
        </p:spPr>
        <p:txBody>
          <a:bodyPr wrap="square" anchor="ctr">
            <a:spAutoFit/>
          </a:bodyPr>
          <a:lstStyle/>
          <a:p>
            <a:pPr algn="l">
              <a:lnSpc>
                <a:spcPct val="115000"/>
              </a:lnSpc>
            </a:pPr>
            <a:r>
              <a:rPr sz="1700" b="1">
                <a:solidFill>
                  <a:srgbClr val="1E2A4A"/>
                </a:solidFill>
                <a:latin typeface="Manrope"/>
              </a:rPr>
              <a:t>Product</a:t>
            </a:r>
          </a:p>
        </p:txBody>
      </p:sp>
      <p:sp>
        <p:nvSpPr>
          <p:cNvPr id="7" name="TextBox 6"/>
          <p:cNvSpPr txBox="1"/>
          <p:nvPr/>
        </p:nvSpPr>
        <p:spPr>
          <a:xfrm>
            <a:off x="2926080" y="1947672"/>
            <a:ext cx="8229600" cy="777240"/>
          </a:xfrm>
          <a:prstGeom prst="rect">
            <a:avLst/>
          </a:prstGeom>
          <a:noFill/>
        </p:spPr>
        <p:txBody>
          <a:bodyPr wrap="square" anchor="ctr">
            <a:spAutoFit/>
          </a:bodyPr>
          <a:lstStyle/>
          <a:p>
            <a:pPr algn="l">
              <a:lnSpc>
                <a:spcPct val="120000"/>
              </a:lnSpc>
            </a:pPr>
            <a:r>
              <a:rPr sz="1450" b="0">
                <a:solidFill>
                  <a:srgbClr val="16192B"/>
                </a:solidFill>
                <a:latin typeface="IBM Plex Sans"/>
              </a:rPr>
              <a:t>Freshly roasted beans from a different origin each month, with tasting notes.</a:t>
            </a:r>
          </a:p>
        </p:txBody>
      </p:sp>
      <p:sp>
        <p:nvSpPr>
          <p:cNvPr id="8" name="Rounded Rectangle 7"/>
          <p:cNvSpPr/>
          <p:nvPr/>
        </p:nvSpPr>
        <p:spPr>
          <a:xfrm>
            <a:off x="822960" y="2898648"/>
            <a:ext cx="10515600" cy="896112"/>
          </a:xfrm>
          <a:prstGeom prst="roundRect">
            <a:avLst>
              <a:gd name="adj" fmla="val 6000"/>
            </a:avLst>
          </a:prstGeom>
          <a:solidFill>
            <a:srgbClr val="F7F8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822960" y="2898648"/>
            <a:ext cx="73152" cy="896112"/>
          </a:xfrm>
          <a:prstGeom prst="rect">
            <a:avLst/>
          </a:prstGeom>
          <a:solidFill>
            <a:srgbClr val="D972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97280" y="3008376"/>
            <a:ext cx="1828800" cy="685800"/>
          </a:xfrm>
          <a:prstGeom prst="rect">
            <a:avLst/>
          </a:prstGeom>
          <a:noFill/>
        </p:spPr>
        <p:txBody>
          <a:bodyPr wrap="square" anchor="ctr">
            <a:spAutoFit/>
          </a:bodyPr>
          <a:lstStyle/>
          <a:p>
            <a:pPr algn="l">
              <a:lnSpc>
                <a:spcPct val="115000"/>
              </a:lnSpc>
            </a:pPr>
            <a:r>
              <a:rPr sz="1700" b="1">
                <a:solidFill>
                  <a:srgbClr val="1E2A4A"/>
                </a:solidFill>
                <a:latin typeface="Manrope"/>
              </a:rPr>
              <a:t>Price</a:t>
            </a:r>
          </a:p>
        </p:txBody>
      </p:sp>
      <p:sp>
        <p:nvSpPr>
          <p:cNvPr id="11" name="TextBox 10"/>
          <p:cNvSpPr txBox="1"/>
          <p:nvPr/>
        </p:nvSpPr>
        <p:spPr>
          <a:xfrm>
            <a:off x="2926080" y="2971800"/>
            <a:ext cx="8229600" cy="777240"/>
          </a:xfrm>
          <a:prstGeom prst="rect">
            <a:avLst/>
          </a:prstGeom>
          <a:noFill/>
        </p:spPr>
        <p:txBody>
          <a:bodyPr wrap="square" anchor="ctr">
            <a:spAutoFit/>
          </a:bodyPr>
          <a:lstStyle/>
          <a:p>
            <a:pPr algn="l">
              <a:lnSpc>
                <a:spcPct val="120000"/>
              </a:lnSpc>
            </a:pPr>
            <a:r>
              <a:rPr sz="1450" b="0">
                <a:solidFill>
                  <a:srgbClr val="16192B"/>
                </a:solidFill>
                <a:latin typeface="IBM Plex Sans"/>
              </a:rPr>
              <a:t>A premium monthly fee, justified by the freshness and variety on offer.</a:t>
            </a:r>
          </a:p>
        </p:txBody>
      </p:sp>
      <p:sp>
        <p:nvSpPr>
          <p:cNvPr id="12" name="Rounded Rectangle 11"/>
          <p:cNvSpPr/>
          <p:nvPr/>
        </p:nvSpPr>
        <p:spPr>
          <a:xfrm>
            <a:off x="822960" y="3922776"/>
            <a:ext cx="10515600" cy="896112"/>
          </a:xfrm>
          <a:prstGeom prst="roundRect">
            <a:avLst>
              <a:gd name="adj" fmla="val 6000"/>
            </a:avLst>
          </a:prstGeom>
          <a:solidFill>
            <a:srgbClr val="F7F8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822960" y="3922776"/>
            <a:ext cx="73152" cy="896112"/>
          </a:xfrm>
          <a:prstGeom prst="rect">
            <a:avLst/>
          </a:prstGeom>
          <a:solidFill>
            <a:srgbClr val="D972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097280" y="4032504"/>
            <a:ext cx="1828800" cy="685800"/>
          </a:xfrm>
          <a:prstGeom prst="rect">
            <a:avLst/>
          </a:prstGeom>
          <a:noFill/>
        </p:spPr>
        <p:txBody>
          <a:bodyPr wrap="square" anchor="ctr">
            <a:spAutoFit/>
          </a:bodyPr>
          <a:lstStyle/>
          <a:p>
            <a:pPr algn="l">
              <a:lnSpc>
                <a:spcPct val="115000"/>
              </a:lnSpc>
            </a:pPr>
            <a:r>
              <a:rPr sz="1700" b="1">
                <a:solidFill>
                  <a:srgbClr val="1E2A4A"/>
                </a:solidFill>
                <a:latin typeface="Manrope"/>
              </a:rPr>
              <a:t>Place</a:t>
            </a:r>
          </a:p>
        </p:txBody>
      </p:sp>
      <p:sp>
        <p:nvSpPr>
          <p:cNvPr id="15" name="TextBox 14"/>
          <p:cNvSpPr txBox="1"/>
          <p:nvPr/>
        </p:nvSpPr>
        <p:spPr>
          <a:xfrm>
            <a:off x="2926080" y="3995928"/>
            <a:ext cx="8229600" cy="777240"/>
          </a:xfrm>
          <a:prstGeom prst="rect">
            <a:avLst/>
          </a:prstGeom>
          <a:noFill/>
        </p:spPr>
        <p:txBody>
          <a:bodyPr wrap="square" anchor="ctr">
            <a:spAutoFit/>
          </a:bodyPr>
          <a:lstStyle/>
          <a:p>
            <a:pPr algn="l">
              <a:lnSpc>
                <a:spcPct val="120000"/>
              </a:lnSpc>
            </a:pPr>
            <a:r>
              <a:rPr sz="1450" b="0">
                <a:solidFill>
                  <a:srgbClr val="16192B"/>
                </a:solidFill>
                <a:latin typeface="IBM Plex Sans"/>
              </a:rPr>
              <a:t>Sold directly through the roastery's own website and app — no supermarket shelves.</a:t>
            </a:r>
          </a:p>
        </p:txBody>
      </p:sp>
      <p:sp>
        <p:nvSpPr>
          <p:cNvPr id="16" name="Rounded Rectangle 15"/>
          <p:cNvSpPr/>
          <p:nvPr/>
        </p:nvSpPr>
        <p:spPr>
          <a:xfrm>
            <a:off x="822960" y="4946904"/>
            <a:ext cx="10515600" cy="896112"/>
          </a:xfrm>
          <a:prstGeom prst="roundRect">
            <a:avLst>
              <a:gd name="adj" fmla="val 6000"/>
            </a:avLst>
          </a:prstGeom>
          <a:solidFill>
            <a:srgbClr val="F7F8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822960" y="4946904"/>
            <a:ext cx="73152" cy="896112"/>
          </a:xfrm>
          <a:prstGeom prst="rect">
            <a:avLst/>
          </a:prstGeom>
          <a:solidFill>
            <a:srgbClr val="D972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097280" y="5056632"/>
            <a:ext cx="1828800" cy="685800"/>
          </a:xfrm>
          <a:prstGeom prst="rect">
            <a:avLst/>
          </a:prstGeom>
          <a:noFill/>
        </p:spPr>
        <p:txBody>
          <a:bodyPr wrap="square" anchor="ctr">
            <a:spAutoFit/>
          </a:bodyPr>
          <a:lstStyle/>
          <a:p>
            <a:pPr algn="l">
              <a:lnSpc>
                <a:spcPct val="115000"/>
              </a:lnSpc>
            </a:pPr>
            <a:r>
              <a:rPr sz="1700" b="1">
                <a:solidFill>
                  <a:srgbClr val="1E2A4A"/>
                </a:solidFill>
                <a:latin typeface="Manrope"/>
              </a:rPr>
              <a:t>Promotion</a:t>
            </a:r>
          </a:p>
        </p:txBody>
      </p:sp>
      <p:sp>
        <p:nvSpPr>
          <p:cNvPr id="19" name="TextBox 18"/>
          <p:cNvSpPr txBox="1"/>
          <p:nvPr/>
        </p:nvSpPr>
        <p:spPr>
          <a:xfrm>
            <a:off x="2926080" y="5020056"/>
            <a:ext cx="8229600" cy="777240"/>
          </a:xfrm>
          <a:prstGeom prst="rect">
            <a:avLst/>
          </a:prstGeom>
          <a:noFill/>
        </p:spPr>
        <p:txBody>
          <a:bodyPr wrap="square" anchor="ctr">
            <a:spAutoFit/>
          </a:bodyPr>
          <a:lstStyle/>
          <a:p>
            <a:pPr algn="l">
              <a:lnSpc>
                <a:spcPct val="120000"/>
              </a:lnSpc>
            </a:pPr>
            <a:r>
              <a:rPr sz="1450" b="0">
                <a:solidFill>
                  <a:srgbClr val="16192B"/>
                </a:solidFill>
                <a:latin typeface="IBM Plex Sans"/>
              </a:rPr>
              <a:t>Word-of-mouth referrals and short videos of the roasting process, not mass advertising.</a:t>
            </a:r>
          </a:p>
        </p:txBody>
      </p:sp>
      <p:sp>
        <p:nvSpPr>
          <p:cNvPr id="20" name="Rectangle 19"/>
          <p:cNvSpPr/>
          <p:nvPr/>
        </p:nvSpPr>
        <p:spPr>
          <a:xfrm>
            <a:off x="0" y="6455664"/>
            <a:ext cx="12191695" cy="402336"/>
          </a:xfrm>
          <a:prstGeom prst="rect">
            <a:avLst/>
          </a:prstGeom>
          <a:solidFill>
            <a:srgbClr val="1621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365760" y="6473952"/>
            <a:ext cx="5486400" cy="365760"/>
          </a:xfrm>
          <a:prstGeom prst="rect">
            <a:avLst/>
          </a:prstGeom>
          <a:noFill/>
        </p:spPr>
        <p:txBody>
          <a:bodyPr wrap="square" anchor="ctr">
            <a:spAutoFit/>
          </a:bodyPr>
          <a:lstStyle/>
          <a:p>
            <a:pPr algn="l">
              <a:lnSpc>
                <a:spcPct val="115000"/>
              </a:lnSpc>
            </a:pPr>
            <a:r>
              <a:rPr sz="1100" b="1">
                <a:solidFill>
                  <a:srgbClr val="FFFFFF"/>
                </a:solidFill>
                <a:latin typeface="Manrope"/>
              </a:rPr>
              <a:t>Marketing Teacher</a:t>
            </a:r>
          </a:p>
        </p:txBody>
      </p:sp>
      <p:sp>
        <p:nvSpPr>
          <p:cNvPr id="22" name="TextBox 21"/>
          <p:cNvSpPr txBox="1"/>
          <p:nvPr/>
        </p:nvSpPr>
        <p:spPr>
          <a:xfrm>
            <a:off x="5486400" y="6473952"/>
            <a:ext cx="6309360" cy="365760"/>
          </a:xfrm>
          <a:prstGeom prst="rect">
            <a:avLst/>
          </a:prstGeom>
          <a:noFill/>
        </p:spPr>
        <p:txBody>
          <a:bodyPr wrap="square" anchor="ctr">
            <a:spAutoFit/>
          </a:bodyPr>
          <a:lstStyle/>
          <a:p>
            <a:pPr algn="r">
              <a:lnSpc>
                <a:spcPct val="115000"/>
              </a:lnSpc>
            </a:pPr>
            <a:r>
              <a:rPr sz="1050" b="0">
                <a:solidFill>
                  <a:srgbClr val="C9D0E0"/>
                </a:solidFill>
                <a:latin typeface="IBM Plex Sans"/>
              </a:rPr>
              <a:t>Free lesson, quiz &amp; worked example: marketingteacher.com/marketing-mix</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822960" y="457200"/>
            <a:ext cx="10058400" cy="640080"/>
          </a:xfrm>
          <a:prstGeom prst="rect">
            <a:avLst/>
          </a:prstGeom>
          <a:noFill/>
        </p:spPr>
        <p:txBody>
          <a:bodyPr wrap="square">
            <a:spAutoFit/>
          </a:bodyPr>
          <a:lstStyle/>
          <a:p>
            <a:pPr algn="l">
              <a:lnSpc>
                <a:spcPct val="115000"/>
              </a:lnSpc>
            </a:pPr>
            <a:r>
              <a:rPr sz="2600" b="1">
                <a:solidFill>
                  <a:srgbClr val="1E2A4A"/>
                </a:solidFill>
                <a:latin typeface="Manrope"/>
              </a:rPr>
              <a:t>Why the Mix Was Extended to 7Ps</a:t>
            </a:r>
          </a:p>
        </p:txBody>
      </p:sp>
      <p:sp>
        <p:nvSpPr>
          <p:cNvPr id="3" name="TextBox 2"/>
          <p:cNvSpPr txBox="1"/>
          <p:nvPr/>
        </p:nvSpPr>
        <p:spPr>
          <a:xfrm>
            <a:off x="822960" y="1234440"/>
            <a:ext cx="10332720" cy="1005840"/>
          </a:xfrm>
          <a:prstGeom prst="rect">
            <a:avLst/>
          </a:prstGeom>
          <a:noFill/>
        </p:spPr>
        <p:txBody>
          <a:bodyPr wrap="square">
            <a:spAutoFit/>
          </a:bodyPr>
          <a:lstStyle/>
          <a:p>
            <a:pPr algn="l">
              <a:lnSpc>
                <a:spcPct val="130000"/>
              </a:lnSpc>
            </a:pPr>
            <a:r>
              <a:rPr sz="1600" b="0">
                <a:solidFill>
                  <a:srgbClr val="16192B"/>
                </a:solidFill>
                <a:latin typeface="IBM Plex Sans"/>
              </a:rPr>
              <a:t>McCarthy's four Ps describe a physical product well, but leave out something crucial for a service: the customer often experiences the service being delivered, not just the end result. Booms and Bitner (1981) proposed three more elements:</a:t>
            </a:r>
          </a:p>
        </p:txBody>
      </p:sp>
      <p:sp>
        <p:nvSpPr>
          <p:cNvPr id="4" name="Rounded Rectangle 3"/>
          <p:cNvSpPr/>
          <p:nvPr/>
        </p:nvSpPr>
        <p:spPr>
          <a:xfrm>
            <a:off x="822960" y="2514600"/>
            <a:ext cx="3383280" cy="3108960"/>
          </a:xfrm>
          <a:prstGeom prst="roundRect">
            <a:avLst>
              <a:gd name="adj" fmla="val 6000"/>
            </a:avLst>
          </a:prstGeom>
          <a:solidFill>
            <a:srgbClr val="FBEEE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822960" y="2514600"/>
            <a:ext cx="73152" cy="3108960"/>
          </a:xfrm>
          <a:prstGeom prst="rect">
            <a:avLst/>
          </a:prstGeom>
          <a:solidFill>
            <a:srgbClr val="D972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97280" y="2697480"/>
            <a:ext cx="2926080" cy="822960"/>
          </a:xfrm>
          <a:prstGeom prst="rect">
            <a:avLst/>
          </a:prstGeom>
          <a:noFill/>
        </p:spPr>
        <p:txBody>
          <a:bodyPr wrap="square">
            <a:spAutoFit/>
          </a:bodyPr>
          <a:lstStyle/>
          <a:p>
            <a:pPr algn="l">
              <a:lnSpc>
                <a:spcPct val="110000"/>
              </a:lnSpc>
            </a:pPr>
            <a:r>
              <a:rPr sz="1900" b="1">
                <a:solidFill>
                  <a:srgbClr val="1E2A4A"/>
                </a:solidFill>
                <a:latin typeface="Manrope"/>
              </a:rPr>
              <a:t>People</a:t>
            </a:r>
          </a:p>
        </p:txBody>
      </p:sp>
      <p:sp>
        <p:nvSpPr>
          <p:cNvPr id="7" name="TextBox 6"/>
          <p:cNvSpPr txBox="1"/>
          <p:nvPr/>
        </p:nvSpPr>
        <p:spPr>
          <a:xfrm>
            <a:off x="1097280" y="3520440"/>
            <a:ext cx="2926080" cy="1920240"/>
          </a:xfrm>
          <a:prstGeom prst="rect">
            <a:avLst/>
          </a:prstGeom>
          <a:noFill/>
        </p:spPr>
        <p:txBody>
          <a:bodyPr wrap="square">
            <a:spAutoFit/>
          </a:bodyPr>
          <a:lstStyle/>
          <a:p>
            <a:pPr algn="l">
              <a:lnSpc>
                <a:spcPct val="130000"/>
              </a:lnSpc>
            </a:pPr>
            <a:r>
              <a:rPr sz="1400" b="0">
                <a:solidFill>
                  <a:srgbClr val="16192B"/>
                </a:solidFill>
                <a:latin typeface="IBM Plex Sans"/>
              </a:rPr>
              <a:t>Everyone involved in delivering the service, and how consistently they do it.</a:t>
            </a:r>
          </a:p>
        </p:txBody>
      </p:sp>
      <p:sp>
        <p:nvSpPr>
          <p:cNvPr id="8" name="Rounded Rectangle 7"/>
          <p:cNvSpPr/>
          <p:nvPr/>
        </p:nvSpPr>
        <p:spPr>
          <a:xfrm>
            <a:off x="4434840" y="2514600"/>
            <a:ext cx="3383280" cy="3108960"/>
          </a:xfrm>
          <a:prstGeom prst="roundRect">
            <a:avLst>
              <a:gd name="adj" fmla="val 6000"/>
            </a:avLst>
          </a:prstGeom>
          <a:solidFill>
            <a:srgbClr val="FBEEE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4434840" y="2514600"/>
            <a:ext cx="73152" cy="3108960"/>
          </a:xfrm>
          <a:prstGeom prst="rect">
            <a:avLst/>
          </a:prstGeom>
          <a:solidFill>
            <a:srgbClr val="D972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709160" y="2697480"/>
            <a:ext cx="2926080" cy="822960"/>
          </a:xfrm>
          <a:prstGeom prst="rect">
            <a:avLst/>
          </a:prstGeom>
          <a:noFill/>
        </p:spPr>
        <p:txBody>
          <a:bodyPr wrap="square">
            <a:spAutoFit/>
          </a:bodyPr>
          <a:lstStyle/>
          <a:p>
            <a:pPr algn="l">
              <a:lnSpc>
                <a:spcPct val="110000"/>
              </a:lnSpc>
            </a:pPr>
            <a:r>
              <a:rPr sz="1900" b="1">
                <a:solidFill>
                  <a:srgbClr val="1E2A4A"/>
                </a:solidFill>
                <a:latin typeface="Manrope"/>
              </a:rPr>
              <a:t>Process</a:t>
            </a:r>
          </a:p>
        </p:txBody>
      </p:sp>
      <p:sp>
        <p:nvSpPr>
          <p:cNvPr id="11" name="TextBox 10"/>
          <p:cNvSpPr txBox="1"/>
          <p:nvPr/>
        </p:nvSpPr>
        <p:spPr>
          <a:xfrm>
            <a:off x="4709160" y="3520440"/>
            <a:ext cx="2926080" cy="1920240"/>
          </a:xfrm>
          <a:prstGeom prst="rect">
            <a:avLst/>
          </a:prstGeom>
          <a:noFill/>
        </p:spPr>
        <p:txBody>
          <a:bodyPr wrap="square">
            <a:spAutoFit/>
          </a:bodyPr>
          <a:lstStyle/>
          <a:p>
            <a:pPr algn="l">
              <a:lnSpc>
                <a:spcPct val="130000"/>
              </a:lnSpc>
            </a:pPr>
            <a:r>
              <a:rPr sz="1400" b="0">
                <a:solidFill>
                  <a:srgbClr val="16192B"/>
                </a:solidFill>
                <a:latin typeface="IBM Plex Sans"/>
              </a:rPr>
              <a:t>The steps and systems a customer experiences while the service is delivered.</a:t>
            </a:r>
          </a:p>
        </p:txBody>
      </p:sp>
      <p:sp>
        <p:nvSpPr>
          <p:cNvPr id="12" name="Rounded Rectangle 11"/>
          <p:cNvSpPr/>
          <p:nvPr/>
        </p:nvSpPr>
        <p:spPr>
          <a:xfrm>
            <a:off x="8046720" y="2514600"/>
            <a:ext cx="3383280" cy="3108960"/>
          </a:xfrm>
          <a:prstGeom prst="roundRect">
            <a:avLst>
              <a:gd name="adj" fmla="val 6000"/>
            </a:avLst>
          </a:prstGeom>
          <a:solidFill>
            <a:srgbClr val="FBEEE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8046720" y="2514600"/>
            <a:ext cx="73152" cy="3108960"/>
          </a:xfrm>
          <a:prstGeom prst="rect">
            <a:avLst/>
          </a:prstGeom>
          <a:solidFill>
            <a:srgbClr val="D972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321040" y="2697480"/>
            <a:ext cx="2926080" cy="822960"/>
          </a:xfrm>
          <a:prstGeom prst="rect">
            <a:avLst/>
          </a:prstGeom>
          <a:noFill/>
        </p:spPr>
        <p:txBody>
          <a:bodyPr wrap="square">
            <a:spAutoFit/>
          </a:bodyPr>
          <a:lstStyle/>
          <a:p>
            <a:pPr algn="l">
              <a:lnSpc>
                <a:spcPct val="110000"/>
              </a:lnSpc>
            </a:pPr>
            <a:r>
              <a:rPr sz="1900" b="1">
                <a:solidFill>
                  <a:srgbClr val="1E2A4A"/>
                </a:solidFill>
                <a:latin typeface="Manrope"/>
              </a:rPr>
              <a:t>Physical Evidence</a:t>
            </a:r>
          </a:p>
        </p:txBody>
      </p:sp>
      <p:sp>
        <p:nvSpPr>
          <p:cNvPr id="15" name="TextBox 14"/>
          <p:cNvSpPr txBox="1"/>
          <p:nvPr/>
        </p:nvSpPr>
        <p:spPr>
          <a:xfrm>
            <a:off x="8321040" y="3520440"/>
            <a:ext cx="2926080" cy="1920240"/>
          </a:xfrm>
          <a:prstGeom prst="rect">
            <a:avLst/>
          </a:prstGeom>
          <a:noFill/>
        </p:spPr>
        <p:txBody>
          <a:bodyPr wrap="square">
            <a:spAutoFit/>
          </a:bodyPr>
          <a:lstStyle/>
          <a:p>
            <a:pPr algn="l">
              <a:lnSpc>
                <a:spcPct val="130000"/>
              </a:lnSpc>
            </a:pPr>
            <a:r>
              <a:rPr sz="1400" b="0">
                <a:solidFill>
                  <a:srgbClr val="16192B"/>
                </a:solidFill>
                <a:latin typeface="IBM Plex Sans"/>
              </a:rPr>
              <a:t>The tangible cues — décor, uniforms, a website's design — that let a customer judge a service in advance.</a:t>
            </a:r>
          </a:p>
        </p:txBody>
      </p:sp>
      <p:sp>
        <p:nvSpPr>
          <p:cNvPr id="16" name="Rectangle 15"/>
          <p:cNvSpPr/>
          <p:nvPr/>
        </p:nvSpPr>
        <p:spPr>
          <a:xfrm>
            <a:off x="0" y="6455664"/>
            <a:ext cx="12191695" cy="402336"/>
          </a:xfrm>
          <a:prstGeom prst="rect">
            <a:avLst/>
          </a:prstGeom>
          <a:solidFill>
            <a:srgbClr val="1621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365760" y="6473952"/>
            <a:ext cx="5486400" cy="365760"/>
          </a:xfrm>
          <a:prstGeom prst="rect">
            <a:avLst/>
          </a:prstGeom>
          <a:noFill/>
        </p:spPr>
        <p:txBody>
          <a:bodyPr wrap="square" anchor="ctr">
            <a:spAutoFit/>
          </a:bodyPr>
          <a:lstStyle/>
          <a:p>
            <a:pPr algn="l">
              <a:lnSpc>
                <a:spcPct val="115000"/>
              </a:lnSpc>
            </a:pPr>
            <a:r>
              <a:rPr sz="1100" b="1">
                <a:solidFill>
                  <a:srgbClr val="FFFFFF"/>
                </a:solidFill>
                <a:latin typeface="Manrope"/>
              </a:rPr>
              <a:t>Marketing Teacher</a:t>
            </a:r>
          </a:p>
        </p:txBody>
      </p:sp>
      <p:sp>
        <p:nvSpPr>
          <p:cNvPr id="18" name="TextBox 17"/>
          <p:cNvSpPr txBox="1"/>
          <p:nvPr/>
        </p:nvSpPr>
        <p:spPr>
          <a:xfrm>
            <a:off x="5486400" y="6473952"/>
            <a:ext cx="6309360" cy="365760"/>
          </a:xfrm>
          <a:prstGeom prst="rect">
            <a:avLst/>
          </a:prstGeom>
          <a:noFill/>
        </p:spPr>
        <p:txBody>
          <a:bodyPr wrap="square" anchor="ctr">
            <a:spAutoFit/>
          </a:bodyPr>
          <a:lstStyle/>
          <a:p>
            <a:pPr algn="r">
              <a:lnSpc>
                <a:spcPct val="115000"/>
              </a:lnSpc>
            </a:pPr>
            <a:r>
              <a:rPr sz="1050" b="0">
                <a:solidFill>
                  <a:srgbClr val="C9D0E0"/>
                </a:solidFill>
                <a:latin typeface="IBM Plex Sans"/>
              </a:rPr>
              <a:t>Free lesson, quiz &amp; worked example: marketingteacher.com/marketing-mix</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822960" y="457200"/>
            <a:ext cx="10058400" cy="640080"/>
          </a:xfrm>
          <a:prstGeom prst="rect">
            <a:avLst/>
          </a:prstGeom>
          <a:noFill/>
        </p:spPr>
        <p:txBody>
          <a:bodyPr wrap="square">
            <a:spAutoFit/>
          </a:bodyPr>
          <a:lstStyle/>
          <a:p>
            <a:pPr algn="l">
              <a:lnSpc>
                <a:spcPct val="115000"/>
              </a:lnSpc>
            </a:pPr>
            <a:r>
              <a:rPr sz="2400" b="1">
                <a:solidFill>
                  <a:srgbClr val="1E2A4A"/>
                </a:solidFill>
                <a:latin typeface="Manrope"/>
              </a:rPr>
              <a:t>Common Mistakes When Building a Marketing Mix</a:t>
            </a:r>
          </a:p>
        </p:txBody>
      </p:sp>
      <p:sp>
        <p:nvSpPr>
          <p:cNvPr id="3" name="Rounded Rectangle 2"/>
          <p:cNvSpPr/>
          <p:nvPr/>
        </p:nvSpPr>
        <p:spPr>
          <a:xfrm>
            <a:off x="822960" y="1417320"/>
            <a:ext cx="10515600" cy="1051560"/>
          </a:xfrm>
          <a:prstGeom prst="roundRect">
            <a:avLst>
              <a:gd name="adj" fmla="val 6000"/>
            </a:avLst>
          </a:prstGeom>
          <a:solidFill>
            <a:srgbClr val="F7F8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1417320"/>
            <a:ext cx="73152" cy="1051560"/>
          </a:xfrm>
          <a:prstGeom prst="rect">
            <a:avLst/>
          </a:prstGeom>
          <a:solidFill>
            <a:srgbClr val="1E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143000" y="1554480"/>
            <a:ext cx="9966960" cy="822960"/>
          </a:xfrm>
          <a:prstGeom prst="rect">
            <a:avLst/>
          </a:prstGeom>
          <a:noFill/>
        </p:spPr>
        <p:txBody>
          <a:bodyPr wrap="square" anchor="ctr">
            <a:spAutoFit/>
          </a:bodyPr>
          <a:lstStyle/>
          <a:p>
            <a:pPr algn="l">
              <a:lnSpc>
                <a:spcPct val="125000"/>
              </a:lnSpc>
            </a:pPr>
            <a:r>
              <a:rPr sz="1550" b="0">
                <a:solidFill>
                  <a:srgbClr val="16192B"/>
                </a:solidFill>
                <a:latin typeface="IBM Plex Sans"/>
              </a:rPr>
              <a:t>Treating each P separately — without coordination, decisions can quietly pull in different directions.</a:t>
            </a:r>
          </a:p>
        </p:txBody>
      </p:sp>
      <p:sp>
        <p:nvSpPr>
          <p:cNvPr id="6" name="Rounded Rectangle 5"/>
          <p:cNvSpPr/>
          <p:nvPr/>
        </p:nvSpPr>
        <p:spPr>
          <a:xfrm>
            <a:off x="822960" y="2606040"/>
            <a:ext cx="10515600" cy="1051560"/>
          </a:xfrm>
          <a:prstGeom prst="roundRect">
            <a:avLst>
              <a:gd name="adj" fmla="val 6000"/>
            </a:avLst>
          </a:prstGeom>
          <a:solidFill>
            <a:srgbClr val="F7F8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822960" y="2606040"/>
            <a:ext cx="73152" cy="1051560"/>
          </a:xfrm>
          <a:prstGeom prst="rect">
            <a:avLst/>
          </a:prstGeom>
          <a:solidFill>
            <a:srgbClr val="1E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43000" y="2743200"/>
            <a:ext cx="9966960" cy="822960"/>
          </a:xfrm>
          <a:prstGeom prst="rect">
            <a:avLst/>
          </a:prstGeom>
          <a:noFill/>
        </p:spPr>
        <p:txBody>
          <a:bodyPr wrap="square" anchor="ctr">
            <a:spAutoFit/>
          </a:bodyPr>
          <a:lstStyle/>
          <a:p>
            <a:pPr algn="l">
              <a:lnSpc>
                <a:spcPct val="125000"/>
              </a:lnSpc>
            </a:pPr>
            <a:r>
              <a:rPr sz="1550" b="0">
                <a:solidFill>
                  <a:srgbClr val="16192B"/>
                </a:solidFill>
                <a:latin typeface="IBM Plex Sans"/>
              </a:rPr>
              <a:t>Copying a competitor's mix wholesale — it assumes their target market, cost base and brand position.</a:t>
            </a:r>
          </a:p>
        </p:txBody>
      </p:sp>
      <p:sp>
        <p:nvSpPr>
          <p:cNvPr id="9" name="Rounded Rectangle 8"/>
          <p:cNvSpPr/>
          <p:nvPr/>
        </p:nvSpPr>
        <p:spPr>
          <a:xfrm>
            <a:off x="822960" y="3794760"/>
            <a:ext cx="10515600" cy="1051560"/>
          </a:xfrm>
          <a:prstGeom prst="roundRect">
            <a:avLst>
              <a:gd name="adj" fmla="val 6000"/>
            </a:avLst>
          </a:prstGeom>
          <a:solidFill>
            <a:srgbClr val="F7F8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822960" y="3794760"/>
            <a:ext cx="73152" cy="1051560"/>
          </a:xfrm>
          <a:prstGeom prst="rect">
            <a:avLst/>
          </a:prstGeom>
          <a:solidFill>
            <a:srgbClr val="1E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143000" y="3931920"/>
            <a:ext cx="9966960" cy="822960"/>
          </a:xfrm>
          <a:prstGeom prst="rect">
            <a:avLst/>
          </a:prstGeom>
          <a:noFill/>
        </p:spPr>
        <p:txBody>
          <a:bodyPr wrap="square" anchor="ctr">
            <a:spAutoFit/>
          </a:bodyPr>
          <a:lstStyle/>
          <a:p>
            <a:pPr algn="l">
              <a:lnSpc>
                <a:spcPct val="125000"/>
              </a:lnSpc>
            </a:pPr>
            <a:r>
              <a:rPr sz="1550" b="0">
                <a:solidFill>
                  <a:srgbClr val="16192B"/>
                </a:solidFill>
                <a:latin typeface="IBM Plex Sans"/>
              </a:rPr>
              <a:t>Setting the mix once and never revisiting it — a product's position changes as it ages and competitors respond.</a:t>
            </a:r>
          </a:p>
        </p:txBody>
      </p:sp>
      <p:sp>
        <p:nvSpPr>
          <p:cNvPr id="12" name="Rounded Rectangle 11"/>
          <p:cNvSpPr/>
          <p:nvPr/>
        </p:nvSpPr>
        <p:spPr>
          <a:xfrm>
            <a:off x="822960" y="4983480"/>
            <a:ext cx="10515600" cy="1051560"/>
          </a:xfrm>
          <a:prstGeom prst="roundRect">
            <a:avLst>
              <a:gd name="adj" fmla="val 6000"/>
            </a:avLst>
          </a:prstGeom>
          <a:solidFill>
            <a:srgbClr val="F7F8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822960" y="4983480"/>
            <a:ext cx="73152" cy="1051560"/>
          </a:xfrm>
          <a:prstGeom prst="rect">
            <a:avLst/>
          </a:prstGeom>
          <a:solidFill>
            <a:srgbClr val="1E2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143000" y="5120640"/>
            <a:ext cx="9966960" cy="822960"/>
          </a:xfrm>
          <a:prstGeom prst="rect">
            <a:avLst/>
          </a:prstGeom>
          <a:noFill/>
        </p:spPr>
        <p:txBody>
          <a:bodyPr wrap="square" anchor="ctr">
            <a:spAutoFit/>
          </a:bodyPr>
          <a:lstStyle/>
          <a:p>
            <a:pPr algn="l">
              <a:lnSpc>
                <a:spcPct val="125000"/>
              </a:lnSpc>
            </a:pPr>
            <a:r>
              <a:rPr sz="1550" b="0">
                <a:solidFill>
                  <a:srgbClr val="16192B"/>
                </a:solidFill>
                <a:latin typeface="IBM Plex Sans"/>
              </a:rPr>
              <a:t>Ignoring the extended mix for a service element — a product-and-service offer needs the 7Ps, not just the 4Ps.</a:t>
            </a:r>
          </a:p>
        </p:txBody>
      </p:sp>
      <p:sp>
        <p:nvSpPr>
          <p:cNvPr id="15" name="Rectangle 14"/>
          <p:cNvSpPr/>
          <p:nvPr/>
        </p:nvSpPr>
        <p:spPr>
          <a:xfrm>
            <a:off x="0" y="6455664"/>
            <a:ext cx="12191695" cy="402336"/>
          </a:xfrm>
          <a:prstGeom prst="rect">
            <a:avLst/>
          </a:prstGeom>
          <a:solidFill>
            <a:srgbClr val="1621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365760" y="6473952"/>
            <a:ext cx="5486400" cy="365760"/>
          </a:xfrm>
          <a:prstGeom prst="rect">
            <a:avLst/>
          </a:prstGeom>
          <a:noFill/>
        </p:spPr>
        <p:txBody>
          <a:bodyPr wrap="square" anchor="ctr">
            <a:spAutoFit/>
          </a:bodyPr>
          <a:lstStyle/>
          <a:p>
            <a:pPr algn="l">
              <a:lnSpc>
                <a:spcPct val="115000"/>
              </a:lnSpc>
            </a:pPr>
            <a:r>
              <a:rPr sz="1100" b="1">
                <a:solidFill>
                  <a:srgbClr val="FFFFFF"/>
                </a:solidFill>
                <a:latin typeface="Manrope"/>
              </a:rPr>
              <a:t>Marketing Teacher</a:t>
            </a:r>
          </a:p>
        </p:txBody>
      </p:sp>
      <p:sp>
        <p:nvSpPr>
          <p:cNvPr id="17" name="TextBox 16"/>
          <p:cNvSpPr txBox="1"/>
          <p:nvPr/>
        </p:nvSpPr>
        <p:spPr>
          <a:xfrm>
            <a:off x="5486400" y="6473952"/>
            <a:ext cx="6309360" cy="365760"/>
          </a:xfrm>
          <a:prstGeom prst="rect">
            <a:avLst/>
          </a:prstGeom>
          <a:noFill/>
        </p:spPr>
        <p:txBody>
          <a:bodyPr wrap="square" anchor="ctr">
            <a:spAutoFit/>
          </a:bodyPr>
          <a:lstStyle/>
          <a:p>
            <a:pPr algn="r">
              <a:lnSpc>
                <a:spcPct val="115000"/>
              </a:lnSpc>
            </a:pPr>
            <a:r>
              <a:rPr sz="1050" b="0">
                <a:solidFill>
                  <a:srgbClr val="C9D0E0"/>
                </a:solidFill>
                <a:latin typeface="IBM Plex Sans"/>
              </a:rPr>
              <a:t>Free lesson, quiz &amp; worked example: marketingteacher.com/marketing-mix</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822960" y="548640"/>
            <a:ext cx="9144000" cy="640080"/>
          </a:xfrm>
          <a:prstGeom prst="rect">
            <a:avLst/>
          </a:prstGeom>
          <a:noFill/>
        </p:spPr>
        <p:txBody>
          <a:bodyPr wrap="square">
            <a:spAutoFit/>
          </a:bodyPr>
          <a:lstStyle/>
          <a:p>
            <a:pPr algn="l">
              <a:lnSpc>
                <a:spcPct val="115000"/>
              </a:lnSpc>
            </a:pPr>
            <a:r>
              <a:rPr sz="3000" b="1">
                <a:solidFill>
                  <a:srgbClr val="1E2A4A"/>
                </a:solidFill>
                <a:latin typeface="Manrope"/>
              </a:rPr>
              <a:t>Key Idea</a:t>
            </a:r>
          </a:p>
        </p:txBody>
      </p:sp>
      <p:sp>
        <p:nvSpPr>
          <p:cNvPr id="3" name="Rounded Rectangle 2"/>
          <p:cNvSpPr/>
          <p:nvPr/>
        </p:nvSpPr>
        <p:spPr>
          <a:xfrm>
            <a:off x="822960" y="1554480"/>
            <a:ext cx="10515600" cy="1828800"/>
          </a:xfrm>
          <a:prstGeom prst="roundRect">
            <a:avLst>
              <a:gd name="adj" fmla="val 6000"/>
            </a:avLst>
          </a:prstGeom>
          <a:solidFill>
            <a:srgbClr val="FBEEE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822960" y="1554480"/>
            <a:ext cx="82296" cy="1828800"/>
          </a:xfrm>
          <a:prstGeom prst="rect">
            <a:avLst/>
          </a:prstGeom>
          <a:solidFill>
            <a:srgbClr val="D972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143000" y="1783080"/>
            <a:ext cx="9875520" cy="1463040"/>
          </a:xfrm>
          <a:prstGeom prst="rect">
            <a:avLst/>
          </a:prstGeom>
          <a:noFill/>
        </p:spPr>
        <p:txBody>
          <a:bodyPr wrap="square">
            <a:spAutoFit/>
          </a:bodyPr>
          <a:lstStyle/>
          <a:p>
            <a:pPr algn="l">
              <a:lnSpc>
                <a:spcPct val="135000"/>
              </a:lnSpc>
            </a:pPr>
            <a:r>
              <a:rPr sz="1800" b="0">
                <a:solidFill>
                  <a:srgbClr val="16192B"/>
                </a:solidFill>
                <a:latin typeface="IBM Plex Sans"/>
              </a:rPr>
              <a:t>There is no single correct marketing mix — the right combination depends entirely on the target market a business has chosen and the position it wants to hold in that market. The mix is how a chosen strategy gets carried out, not how the strategy itself gets chosen.</a:t>
            </a:r>
          </a:p>
        </p:txBody>
      </p:sp>
      <p:sp>
        <p:nvSpPr>
          <p:cNvPr id="6" name="TextBox 5"/>
          <p:cNvSpPr txBox="1"/>
          <p:nvPr/>
        </p:nvSpPr>
        <p:spPr>
          <a:xfrm>
            <a:off x="822960" y="3749039"/>
            <a:ext cx="10058400" cy="548640"/>
          </a:xfrm>
          <a:prstGeom prst="rect">
            <a:avLst/>
          </a:prstGeom>
          <a:noFill/>
        </p:spPr>
        <p:txBody>
          <a:bodyPr wrap="square">
            <a:spAutoFit/>
          </a:bodyPr>
          <a:lstStyle/>
          <a:p>
            <a:pPr algn="l">
              <a:lnSpc>
                <a:spcPct val="115000"/>
              </a:lnSpc>
            </a:pPr>
            <a:r>
              <a:rPr sz="2200" b="1">
                <a:solidFill>
                  <a:srgbClr val="1E2A4A"/>
                </a:solidFill>
                <a:latin typeface="Manrope"/>
              </a:rPr>
              <a:t>Summary</a:t>
            </a:r>
          </a:p>
        </p:txBody>
      </p:sp>
      <p:sp>
        <p:nvSpPr>
          <p:cNvPr id="7" name="TextBox 6"/>
          <p:cNvSpPr txBox="1"/>
          <p:nvPr/>
        </p:nvSpPr>
        <p:spPr>
          <a:xfrm>
            <a:off x="822960" y="4343400"/>
            <a:ext cx="10332720" cy="1645920"/>
          </a:xfrm>
          <a:prstGeom prst="rect">
            <a:avLst/>
          </a:prstGeom>
          <a:noFill/>
        </p:spPr>
        <p:txBody>
          <a:bodyPr wrap="square">
            <a:spAutoFit/>
          </a:bodyPr>
          <a:lstStyle/>
          <a:p>
            <a:pPr algn="l">
              <a:lnSpc>
                <a:spcPct val="130000"/>
              </a:lnSpc>
            </a:pPr>
            <a:r>
              <a:rPr sz="1550" b="0">
                <a:solidFill>
                  <a:srgbClr val="16192B"/>
                </a:solidFill>
                <a:latin typeface="IBM Plex Sans"/>
              </a:rPr>
              <a:t>The marketing mix — Product, Price, Place and Promotion — is how a business turns its chosen strategy into action. For services, three more elements (People, Process, Physical Evidence) capture what customers experience while the service is delivered. Every element should reinforce the others, and the right mix always depends on the target market.</a:t>
            </a:r>
          </a:p>
        </p:txBody>
      </p:sp>
      <p:sp>
        <p:nvSpPr>
          <p:cNvPr id="8" name="Rectangle 7"/>
          <p:cNvSpPr/>
          <p:nvPr/>
        </p:nvSpPr>
        <p:spPr>
          <a:xfrm>
            <a:off x="0" y="6455664"/>
            <a:ext cx="12191695" cy="402336"/>
          </a:xfrm>
          <a:prstGeom prst="rect">
            <a:avLst/>
          </a:prstGeom>
          <a:solidFill>
            <a:srgbClr val="1621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65760" y="6473952"/>
            <a:ext cx="5486400" cy="365760"/>
          </a:xfrm>
          <a:prstGeom prst="rect">
            <a:avLst/>
          </a:prstGeom>
          <a:noFill/>
        </p:spPr>
        <p:txBody>
          <a:bodyPr wrap="square" anchor="ctr">
            <a:spAutoFit/>
          </a:bodyPr>
          <a:lstStyle/>
          <a:p>
            <a:pPr algn="l">
              <a:lnSpc>
                <a:spcPct val="115000"/>
              </a:lnSpc>
            </a:pPr>
            <a:r>
              <a:rPr sz="1100" b="1">
                <a:solidFill>
                  <a:srgbClr val="FFFFFF"/>
                </a:solidFill>
                <a:latin typeface="Manrope"/>
              </a:rPr>
              <a:t>Marketing Teacher</a:t>
            </a:r>
          </a:p>
        </p:txBody>
      </p:sp>
      <p:sp>
        <p:nvSpPr>
          <p:cNvPr id="10" name="TextBox 9"/>
          <p:cNvSpPr txBox="1"/>
          <p:nvPr/>
        </p:nvSpPr>
        <p:spPr>
          <a:xfrm>
            <a:off x="5486400" y="6473952"/>
            <a:ext cx="6309360" cy="365760"/>
          </a:xfrm>
          <a:prstGeom prst="rect">
            <a:avLst/>
          </a:prstGeom>
          <a:noFill/>
        </p:spPr>
        <p:txBody>
          <a:bodyPr wrap="square" anchor="ctr">
            <a:spAutoFit/>
          </a:bodyPr>
          <a:lstStyle/>
          <a:p>
            <a:pPr algn="r">
              <a:lnSpc>
                <a:spcPct val="115000"/>
              </a:lnSpc>
            </a:pPr>
            <a:r>
              <a:rPr sz="1050" b="0">
                <a:solidFill>
                  <a:srgbClr val="C9D0E0"/>
                </a:solidFill>
                <a:latin typeface="IBM Plex Sans"/>
              </a:rPr>
              <a:t>Free lesson, quiz &amp; worked example: marketingteacher.com/marketing-mix</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E2A4A"/>
        </a:solidFill>
        <a:effectLst/>
      </p:bgPr>
    </p:bg>
    <p:spTree>
      <p:nvGrpSpPr>
        <p:cNvPr id="1" name=""/>
        <p:cNvGrpSpPr/>
        <p:nvPr/>
      </p:nvGrpSpPr>
      <p:grpSpPr/>
      <p:sp>
        <p:nvSpPr>
          <p:cNvPr id="2" name="TextBox 1"/>
          <p:cNvSpPr txBox="1"/>
          <p:nvPr/>
        </p:nvSpPr>
        <p:spPr>
          <a:xfrm>
            <a:off x="822960" y="2011680"/>
            <a:ext cx="10058400" cy="822960"/>
          </a:xfrm>
          <a:prstGeom prst="rect">
            <a:avLst/>
          </a:prstGeom>
          <a:noFill/>
        </p:spPr>
        <p:txBody>
          <a:bodyPr wrap="square">
            <a:spAutoFit/>
          </a:bodyPr>
          <a:lstStyle/>
          <a:p>
            <a:pPr algn="l">
              <a:lnSpc>
                <a:spcPct val="115000"/>
              </a:lnSpc>
            </a:pPr>
            <a:r>
              <a:rPr sz="3400" b="1">
                <a:solidFill>
                  <a:srgbClr val="FFFFFF"/>
                </a:solidFill>
                <a:latin typeface="Manrope"/>
              </a:rPr>
              <a:t>Take This Further</a:t>
            </a:r>
          </a:p>
        </p:txBody>
      </p:sp>
      <p:sp>
        <p:nvSpPr>
          <p:cNvPr id="3" name="TextBox 2"/>
          <p:cNvSpPr txBox="1"/>
          <p:nvPr/>
        </p:nvSpPr>
        <p:spPr>
          <a:xfrm>
            <a:off x="822960" y="2880360"/>
            <a:ext cx="10058400" cy="1371600"/>
          </a:xfrm>
          <a:prstGeom prst="rect">
            <a:avLst/>
          </a:prstGeom>
          <a:noFill/>
        </p:spPr>
        <p:txBody>
          <a:bodyPr wrap="square">
            <a:spAutoFit/>
          </a:bodyPr>
          <a:lstStyle/>
          <a:p>
            <a:pPr algn="l">
              <a:lnSpc>
                <a:spcPct val="140000"/>
              </a:lnSpc>
            </a:pPr>
            <a:r>
              <a:rPr sz="2000" b="0">
                <a:solidFill>
                  <a:srgbClr val="C9D0E0"/>
                </a:solidFill>
                <a:latin typeface="IBM Plex Sans"/>
              </a:rPr>
              <a:t>The full lesson, a worked example and a short auto-marked quiz are free at:</a:t>
            </a:r>
          </a:p>
          <a:p>
            <a:pPr algn="l">
              <a:lnSpc>
                <a:spcPct val="140000"/>
              </a:lnSpc>
            </a:pPr>
            <a:r>
              <a:rPr sz="2000" b="0">
                <a:solidFill>
                  <a:srgbClr val="C9D0E0"/>
                </a:solidFill>
                <a:latin typeface="IBM Plex Sans"/>
              </a:rPr>
              <a:t>marketingteacher.com/marketing-mix</a:t>
            </a:r>
          </a:p>
        </p:txBody>
      </p:sp>
      <p:sp>
        <p:nvSpPr>
          <p:cNvPr id="4" name="TextBox 3"/>
          <p:cNvSpPr txBox="1"/>
          <p:nvPr/>
        </p:nvSpPr>
        <p:spPr>
          <a:xfrm>
            <a:off x="822960" y="4572000"/>
            <a:ext cx="10058400" cy="914400"/>
          </a:xfrm>
          <a:prstGeom prst="rect">
            <a:avLst/>
          </a:prstGeom>
          <a:noFill/>
        </p:spPr>
        <p:txBody>
          <a:bodyPr wrap="square">
            <a:spAutoFit/>
          </a:bodyPr>
          <a:lstStyle/>
          <a:p>
            <a:pPr algn="l">
              <a:lnSpc>
                <a:spcPct val="130000"/>
              </a:lnSpc>
            </a:pPr>
            <a:r>
              <a:rPr sz="1400" b="0">
                <a:solidFill>
                  <a:srgbClr val="9AA3B8"/>
                </a:solidFill>
                <a:latin typeface="IBM Plex Sans"/>
              </a:rPr>
              <a:t>Free to use and adapt in your classroom or course — please keep this attribution slide when sharing.</a:t>
            </a:r>
          </a:p>
        </p:txBody>
      </p:sp>
      <p:sp>
        <p:nvSpPr>
          <p:cNvPr id="5" name="TextBox 4"/>
          <p:cNvSpPr txBox="1"/>
          <p:nvPr/>
        </p:nvSpPr>
        <p:spPr>
          <a:xfrm>
            <a:off x="822960" y="5989320"/>
            <a:ext cx="9144000" cy="457200"/>
          </a:xfrm>
          <a:prstGeom prst="rect">
            <a:avLst/>
          </a:prstGeom>
          <a:noFill/>
        </p:spPr>
        <p:txBody>
          <a:bodyPr wrap="square">
            <a:spAutoFit/>
          </a:bodyPr>
          <a:lstStyle/>
          <a:p>
            <a:pPr algn="l">
              <a:lnSpc>
                <a:spcPct val="115000"/>
              </a:lnSpc>
            </a:pPr>
            <a:r>
              <a:rPr sz="1200" b="0">
                <a:solidFill>
                  <a:srgbClr val="7A849C"/>
                </a:solidFill>
                <a:latin typeface="IBM Plex Sans"/>
              </a:rPr>
              <a:t>© Marketing Teacher — marketingteacher.com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