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FOUNDATIONS OF MARKETING</a:t>
            </a:r>
          </a:p>
        </p:txBody>
      </p:sp>
      <p:sp>
        <p:nvSpPr>
          <p:cNvPr id="3" name="TextBox 2"/>
          <p:cNvSpPr txBox="1"/>
          <p:nvPr/>
        </p:nvSpPr>
        <p:spPr>
          <a:xfrm>
            <a:off x="822960" y="1417320"/>
            <a:ext cx="7315200" cy="365760"/>
          </a:xfrm>
          <a:prstGeom prst="rect">
            <a:avLst/>
          </a:prstGeom>
          <a:noFill/>
        </p:spPr>
        <p:txBody>
          <a:bodyPr wrap="square">
            <a:spAutoFit/>
          </a:bodyPr>
          <a:lstStyle/>
          <a:p>
            <a:pPr algn="l">
              <a:lnSpc>
                <a:spcPct val="115000"/>
              </a:lnSpc>
            </a:pPr>
            <a:r>
              <a:rPr sz="1300" b="1" i="0">
                <a:solidFill>
                  <a:srgbClr val="FFFFFF"/>
                </a:solidFill>
                <a:latin typeface="Manrope"/>
              </a:rPr>
              <a:t>MODULE 1</a:t>
            </a:r>
          </a:p>
        </p:txBody>
      </p:sp>
      <p:sp>
        <p:nvSpPr>
          <p:cNvPr id="4" name="TextBox 3"/>
          <p:cNvSpPr txBox="1"/>
          <p:nvPr/>
        </p:nvSpPr>
        <p:spPr>
          <a:xfrm>
            <a:off x="777240" y="1783080"/>
            <a:ext cx="10607040" cy="2011680"/>
          </a:xfrm>
          <a:prstGeom prst="rect">
            <a:avLst/>
          </a:prstGeom>
          <a:noFill/>
        </p:spPr>
        <p:txBody>
          <a:bodyPr wrap="square">
            <a:spAutoFit/>
          </a:bodyPr>
          <a:lstStyle/>
          <a:p>
            <a:pPr algn="l">
              <a:lnSpc>
                <a:spcPct val="110000"/>
              </a:lnSpc>
            </a:pPr>
            <a:r>
              <a:rPr sz="4400" b="1" i="0">
                <a:solidFill>
                  <a:srgbClr val="FFFFFF"/>
                </a:solidFill>
                <a:latin typeface="Manrope"/>
              </a:rPr>
              <a:t>What Is Marketing?</a:t>
            </a:r>
          </a:p>
        </p:txBody>
      </p:sp>
      <p:sp>
        <p:nvSpPr>
          <p:cNvPr id="5" name="TextBox 4"/>
          <p:cNvSpPr txBox="1"/>
          <p:nvPr/>
        </p:nvSpPr>
        <p:spPr>
          <a:xfrm>
            <a:off x="822960" y="3931920"/>
            <a:ext cx="10058400" cy="1188720"/>
          </a:xfrm>
          <a:prstGeom prst="rect">
            <a:avLst/>
          </a:prstGeom>
          <a:noFill/>
        </p:spPr>
        <p:txBody>
          <a:bodyPr wrap="square">
            <a:spAutoFit/>
          </a:bodyPr>
          <a:lstStyle/>
          <a:p>
            <a:pPr algn="l">
              <a:lnSpc>
                <a:spcPct val="135000"/>
              </a:lnSpc>
            </a:pPr>
            <a:r>
              <a:rPr sz="1700" b="0" i="0">
                <a:solidFill>
                  <a:srgbClr val="C9D0E0"/>
                </a:solidFill>
                <a:latin typeface="IBM Plex Sans"/>
              </a:rPr>
              <a:t>Explain the marketing concept and distinguish a market orientation from a production or selling orientation; define needs, wants and demands.</a:t>
            </a:r>
          </a:p>
        </p:txBody>
      </p:sp>
      <p:sp>
        <p:nvSpPr>
          <p:cNvPr id="6" name="TextBox 5"/>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A free lesson deck for teachers · marketingteacher.com/teachers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051560"/>
            <a:ext cx="9144000" cy="548640"/>
          </a:xfrm>
          <a:prstGeom prst="rect">
            <a:avLst/>
          </a:prstGeom>
          <a:noFill/>
        </p:spPr>
        <p:txBody>
          <a:bodyPr wrap="square">
            <a:spAutoFit/>
          </a:bodyPr>
          <a:lstStyle/>
          <a:p>
            <a:pPr algn="l">
              <a:lnSpc>
                <a:spcPct val="115000"/>
              </a:lnSpc>
            </a:pPr>
            <a:r>
              <a:rPr sz="2600" b="1" i="0">
                <a:solidFill>
                  <a:srgbClr val="1E2A4A"/>
                </a:solidFill>
                <a:latin typeface="Manrope"/>
              </a:rPr>
              <a:t>Lesson at a Glance</a:t>
            </a:r>
          </a:p>
        </p:txBody>
      </p:sp>
      <p:sp>
        <p:nvSpPr>
          <p:cNvPr id="5" name="TextBox 4"/>
          <p:cNvSpPr txBox="1"/>
          <p:nvPr/>
        </p:nvSpPr>
        <p:spPr>
          <a:xfrm>
            <a:off x="82296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1.  Learning objective &amp; key vocabulary</a:t>
            </a:r>
          </a:p>
          <a:p>
            <a:pPr>
              <a:lnSpc>
                <a:spcPct val="140000"/>
              </a:lnSpc>
              <a:spcAft>
                <a:spcPts val="1200"/>
              </a:spcAft>
            </a:pPr>
            <a:r>
              <a:rPr sz="1600">
                <a:solidFill>
                  <a:srgbClr val="16192B"/>
                </a:solidFill>
                <a:latin typeface="IBM Plex Sans"/>
              </a:rPr>
              <a:t>2.  Why this matters</a:t>
            </a:r>
          </a:p>
          <a:p>
            <a:pPr>
              <a:lnSpc>
                <a:spcPct val="140000"/>
              </a:lnSpc>
              <a:spcAft>
                <a:spcPts val="1200"/>
              </a:spcAft>
            </a:pPr>
            <a:r>
              <a:rPr sz="1600">
                <a:solidFill>
                  <a:srgbClr val="16192B"/>
                </a:solidFill>
                <a:latin typeface="IBM Plex Sans"/>
              </a:rPr>
              <a:t>3.  Warm-up discussion question</a:t>
            </a:r>
          </a:p>
          <a:p>
            <a:pPr>
              <a:lnSpc>
                <a:spcPct val="140000"/>
              </a:lnSpc>
              <a:spcAft>
                <a:spcPts val="1200"/>
              </a:spcAft>
            </a:pPr>
            <a:r>
              <a:rPr sz="1600">
                <a:solidFill>
                  <a:srgbClr val="16192B"/>
                </a:solidFill>
                <a:latin typeface="IBM Plex Sans"/>
              </a:rPr>
              <a:t>4.  Three core concepts, with examples</a:t>
            </a:r>
          </a:p>
          <a:p>
            <a:pPr>
              <a:lnSpc>
                <a:spcPct val="140000"/>
              </a:lnSpc>
              <a:spcAft>
                <a:spcPts val="1200"/>
              </a:spcAft>
            </a:pPr>
            <a:r>
              <a:rPr sz="1600">
                <a:solidFill>
                  <a:srgbClr val="16192B"/>
                </a:solidFill>
                <a:latin typeface="IBM Plex Sans"/>
              </a:rPr>
              <a:t>5.  Visual model</a:t>
            </a:r>
          </a:p>
          <a:p>
            <a:pPr>
              <a:lnSpc>
                <a:spcPct val="140000"/>
              </a:lnSpc>
              <a:spcAft>
                <a:spcPts val="1200"/>
              </a:spcAft>
            </a:pPr>
            <a:r>
              <a:rPr sz="1600">
                <a:solidFill>
                  <a:srgbClr val="16192B"/>
                </a:solidFill>
                <a:latin typeface="IBM Plex Sans"/>
              </a:rPr>
              <a:t>6.  A common mistake to avoid</a:t>
            </a:r>
          </a:p>
        </p:txBody>
      </p:sp>
      <p:sp>
        <p:nvSpPr>
          <p:cNvPr id="6" name="TextBox 5"/>
          <p:cNvSpPr txBox="1"/>
          <p:nvPr/>
        </p:nvSpPr>
        <p:spPr>
          <a:xfrm>
            <a:off x="617220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  Two more discussion questions</a:t>
            </a:r>
          </a:p>
          <a:p>
            <a:pPr>
              <a:lnSpc>
                <a:spcPct val="140000"/>
              </a:lnSpc>
              <a:spcAft>
                <a:spcPts val="1200"/>
              </a:spcAft>
            </a:pPr>
            <a:r>
              <a:rPr sz="1600">
                <a:solidFill>
                  <a:srgbClr val="16192B"/>
                </a:solidFill>
                <a:latin typeface="IBM Plex Sans"/>
              </a:rPr>
              <a:t>•  Mini case study</a:t>
            </a:r>
          </a:p>
          <a:p>
            <a:pPr>
              <a:lnSpc>
                <a:spcPct val="140000"/>
              </a:lnSpc>
              <a:spcAft>
                <a:spcPts val="1200"/>
              </a:spcAft>
            </a:pPr>
            <a:r>
              <a:rPr sz="1600">
                <a:solidFill>
                  <a:srgbClr val="16192B"/>
                </a:solidFill>
                <a:latin typeface="IBM Plex Sans"/>
              </a:rPr>
              <a:t>•  Teaching outline for this lesson</a:t>
            </a:r>
          </a:p>
          <a:p>
            <a:pPr>
              <a:lnSpc>
                <a:spcPct val="140000"/>
              </a:lnSpc>
              <a:spcAft>
                <a:spcPts val="1200"/>
              </a:spcAft>
            </a:pPr>
            <a:r>
              <a:rPr sz="1600">
                <a:solidFill>
                  <a:srgbClr val="16192B"/>
                </a:solidFill>
                <a:latin typeface="IBM Plex Sans"/>
              </a:rPr>
              <a:t>•  Classroom activity</a:t>
            </a:r>
          </a:p>
          <a:p>
            <a:pPr>
              <a:lnSpc>
                <a:spcPct val="140000"/>
              </a:lnSpc>
              <a:spcAft>
                <a:spcPts val="1200"/>
              </a:spcAft>
            </a:pPr>
            <a:r>
              <a:rPr sz="1600">
                <a:solidFill>
                  <a:srgbClr val="16192B"/>
                </a:solidFill>
                <a:latin typeface="IBM Plex Sans"/>
              </a:rPr>
              <a:t>•  Check for understanding</a:t>
            </a:r>
          </a:p>
          <a:p>
            <a:pPr>
              <a:lnSpc>
                <a:spcPct val="140000"/>
              </a:lnSpc>
              <a:spcAft>
                <a:spcPts val="1200"/>
              </a:spcAft>
            </a:pPr>
            <a:r>
              <a:rPr sz="1600">
                <a:solidFill>
                  <a:srgbClr val="16192B"/>
                </a:solidFill>
                <a:latin typeface="IBM Plex Sans"/>
              </a:rPr>
              <a:t>•  Recap &amp; homework / extension task</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LEARNING OBJECTIVE</a:t>
            </a:r>
          </a:p>
        </p:txBody>
      </p:sp>
      <p:sp>
        <p:nvSpPr>
          <p:cNvPr id="5" name="TextBox 4"/>
          <p:cNvSpPr txBox="1"/>
          <p:nvPr/>
        </p:nvSpPr>
        <p:spPr>
          <a:xfrm>
            <a:off x="822960" y="1691640"/>
            <a:ext cx="9875520" cy="457200"/>
          </a:xfrm>
          <a:prstGeom prst="rect">
            <a:avLst/>
          </a:prstGeom>
          <a:noFill/>
        </p:spPr>
        <p:txBody>
          <a:bodyPr wrap="square">
            <a:spAutoFit/>
          </a:bodyPr>
          <a:lstStyle/>
          <a:p>
            <a:pPr algn="l">
              <a:lnSpc>
                <a:spcPct val="115000"/>
              </a:lnSpc>
            </a:pPr>
            <a:r>
              <a:rPr sz="1600" b="0" i="1">
                <a:solidFill>
                  <a:srgbClr val="5B6478"/>
                </a:solidFill>
                <a:latin typeface="IBM Plex Sans"/>
              </a:rPr>
              <a:t>By the end of this lesson, students will be able to:</a:t>
            </a:r>
          </a:p>
        </p:txBody>
      </p:sp>
      <p:sp>
        <p:nvSpPr>
          <p:cNvPr id="6" name="Rounded Rectangle 5"/>
          <p:cNvSpPr/>
          <p:nvPr/>
        </p:nvSpPr>
        <p:spPr>
          <a:xfrm>
            <a:off x="822960" y="2331720"/>
            <a:ext cx="10515600" cy="210312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331720"/>
            <a:ext cx="82296" cy="210312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88720" y="2606040"/>
            <a:ext cx="9784080" cy="1645920"/>
          </a:xfrm>
          <a:prstGeom prst="rect">
            <a:avLst/>
          </a:prstGeom>
          <a:noFill/>
        </p:spPr>
        <p:txBody>
          <a:bodyPr wrap="square" anchor="ctr">
            <a:spAutoFit/>
          </a:bodyPr>
          <a:lstStyle/>
          <a:p>
            <a:pPr algn="l">
              <a:lnSpc>
                <a:spcPct val="135000"/>
              </a:lnSpc>
            </a:pPr>
            <a:r>
              <a:rPr sz="2400" b="1" i="0">
                <a:solidFill>
                  <a:srgbClr val="1E2A4A"/>
                </a:solidFill>
                <a:latin typeface="Manrope"/>
              </a:rPr>
              <a:t>Explain the marketing concept and distinguish a market orientation from a production or selling orientation; define needs, wants and demands.</a:t>
            </a:r>
          </a:p>
        </p:txBody>
      </p:sp>
      <p:sp>
        <p:nvSpPr>
          <p:cNvPr id="9" name="Rectangle 8"/>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1" name="TextBox 10"/>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KEY VOCABULARY</a:t>
            </a:r>
          </a:p>
        </p:txBody>
      </p:sp>
      <p:sp>
        <p:nvSpPr>
          <p:cNvPr id="5" name="TextBox 4"/>
          <p:cNvSpPr txBox="1"/>
          <p:nvPr/>
        </p:nvSpPr>
        <p:spPr>
          <a:xfrm>
            <a:off x="822960" y="160020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Introduce these terms before moving into the core concepts.</a:t>
            </a:r>
          </a:p>
        </p:txBody>
      </p:sp>
      <p:sp>
        <p:nvSpPr>
          <p:cNvPr id="6" name="Rounded Rectangle 5"/>
          <p:cNvSpPr/>
          <p:nvPr/>
        </p:nvSpPr>
        <p:spPr>
          <a:xfrm>
            <a:off x="822960" y="228600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28600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28600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Marketing concept</a:t>
            </a:r>
          </a:p>
        </p:txBody>
      </p:sp>
      <p:sp>
        <p:nvSpPr>
          <p:cNvPr id="9" name="Rounded Rectangle 8"/>
          <p:cNvSpPr/>
          <p:nvPr/>
        </p:nvSpPr>
        <p:spPr>
          <a:xfrm>
            <a:off x="6195060" y="228600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95060" y="228600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77940" y="228600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Needs / wants / demands</a:t>
            </a:r>
          </a:p>
        </p:txBody>
      </p:sp>
      <p:sp>
        <p:nvSpPr>
          <p:cNvPr id="12" name="Rounded Rectangle 11"/>
          <p:cNvSpPr/>
          <p:nvPr/>
        </p:nvSpPr>
        <p:spPr>
          <a:xfrm>
            <a:off x="822960" y="324612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22960" y="324612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24612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Exchange</a:t>
            </a:r>
          </a:p>
        </p:txBody>
      </p:sp>
      <p:sp>
        <p:nvSpPr>
          <p:cNvPr id="15" name="Rounded Rectangle 14"/>
          <p:cNvSpPr/>
          <p:nvPr/>
        </p:nvSpPr>
        <p:spPr>
          <a:xfrm>
            <a:off x="6195060" y="324612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95060" y="324612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77940" y="324612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Production orientation</a:t>
            </a:r>
          </a:p>
        </p:txBody>
      </p:sp>
      <p:sp>
        <p:nvSpPr>
          <p:cNvPr id="18" name="Rounded Rectangle 17"/>
          <p:cNvSpPr/>
          <p:nvPr/>
        </p:nvSpPr>
        <p:spPr>
          <a:xfrm>
            <a:off x="822960" y="420624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22960" y="420624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05840" y="420624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Market orientation</a:t>
            </a:r>
          </a:p>
        </p:txBody>
      </p:sp>
      <p:sp>
        <p:nvSpPr>
          <p:cNvPr id="21" name="Rectangle 2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23" name="TextBox 2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6213A"/>
        </a:solidFill>
        <a:effectLst/>
      </p:bgPr>
    </p:bg>
    <p:spTree>
      <p:nvGrpSpPr>
        <p:cNvPr id="1" name=""/>
        <p:cNvGrpSpPr/>
        <p:nvPr/>
      </p:nvGrpSpPr>
      <p:grpSpPr/>
      <p:sp>
        <p:nvSpPr>
          <p:cNvPr id="2" name="TextBox 1"/>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WHY THIS MATTERS</a:t>
            </a:r>
          </a:p>
        </p:txBody>
      </p:sp>
      <p:sp>
        <p:nvSpPr>
          <p:cNvPr id="3" name="TextBox 2"/>
          <p:cNvSpPr txBox="1"/>
          <p:nvPr/>
        </p:nvSpPr>
        <p:spPr>
          <a:xfrm>
            <a:off x="822960" y="1828800"/>
            <a:ext cx="10058400" cy="2926080"/>
          </a:xfrm>
          <a:prstGeom prst="rect">
            <a:avLst/>
          </a:prstGeom>
          <a:noFill/>
        </p:spPr>
        <p:txBody>
          <a:bodyPr wrap="square">
            <a:spAutoFit/>
          </a:bodyPr>
          <a:lstStyle/>
          <a:p>
            <a:pPr algn="l">
              <a:lnSpc>
                <a:spcPct val="140000"/>
              </a:lnSpc>
            </a:pPr>
            <a:r>
              <a:rPr sz="2400" b="1" i="0">
                <a:solidFill>
                  <a:srgbClr val="FFFFFF"/>
                </a:solidFill>
                <a:latin typeface="Manrope"/>
              </a:rPr>
              <a:t>Every other module in this course builds on one idea: that marketing starts with the customer, not the factory. Get this concept solid early and everything downstream (research, segmentation, the mix) makes more sense.</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Module 1 of 11 · Foundations of Marketing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WARM-UP QUESTION</a:t>
            </a:r>
          </a:p>
        </p:txBody>
      </p:sp>
      <p:sp>
        <p:nvSpPr>
          <p:cNvPr id="3" name="TextBox 2"/>
          <p:cNvSpPr txBox="1"/>
          <p:nvPr/>
        </p:nvSpPr>
        <p:spPr>
          <a:xfrm>
            <a:off x="777240" y="1965960"/>
            <a:ext cx="10515600" cy="640080"/>
          </a:xfrm>
          <a:prstGeom prst="rect">
            <a:avLst/>
          </a:prstGeom>
          <a:noFill/>
        </p:spPr>
        <p:txBody>
          <a:bodyPr wrap="square">
            <a:spAutoFit/>
          </a:bodyPr>
          <a:lstStyle/>
          <a:p>
            <a:pPr algn="l">
              <a:lnSpc>
                <a:spcPct val="115000"/>
              </a:lnSpc>
            </a:pPr>
            <a:r>
              <a:rPr sz="7000" b="1" i="0">
                <a:solidFill>
                  <a:srgbClr val="FFFFFF"/>
                </a:solidFill>
                <a:latin typeface="Manrope"/>
              </a:rPr>
              <a:t>“</a:t>
            </a:r>
          </a:p>
        </p:txBody>
      </p:sp>
      <p:sp>
        <p:nvSpPr>
          <p:cNvPr id="4" name="TextBox 3"/>
          <p:cNvSpPr txBox="1"/>
          <p:nvPr/>
        </p:nvSpPr>
        <p:spPr>
          <a:xfrm>
            <a:off x="822960" y="2743200"/>
            <a:ext cx="10332720" cy="2011680"/>
          </a:xfrm>
          <a:prstGeom prst="rect">
            <a:avLst/>
          </a:prstGeom>
          <a:noFill/>
        </p:spPr>
        <p:txBody>
          <a:bodyPr wrap="square">
            <a:spAutoFit/>
          </a:bodyPr>
          <a:lstStyle/>
          <a:p>
            <a:pPr algn="l">
              <a:lnSpc>
                <a:spcPct val="130000"/>
              </a:lnSpc>
            </a:pPr>
            <a:r>
              <a:rPr sz="2800" b="1" i="0">
                <a:solidFill>
                  <a:srgbClr val="FFFFFF"/>
                </a:solidFill>
                <a:latin typeface="Manrope"/>
              </a:rPr>
              <a:t>Is marketing the same thing as advertising? Why, or why not?</a:t>
            </a:r>
          </a:p>
        </p:txBody>
      </p:sp>
      <p:sp>
        <p:nvSpPr>
          <p:cNvPr id="5" name="TextBox 4"/>
          <p:cNvSpPr txBox="1"/>
          <p:nvPr/>
        </p:nvSpPr>
        <p:spPr>
          <a:xfrm>
            <a:off x="822960" y="5989320"/>
            <a:ext cx="9144000" cy="365760"/>
          </a:xfrm>
          <a:prstGeom prst="rect">
            <a:avLst/>
          </a:prstGeom>
          <a:noFill/>
        </p:spPr>
        <p:txBody>
          <a:bodyPr wrap="square">
            <a:spAutoFit/>
          </a:bodyPr>
          <a:lstStyle/>
          <a:p>
            <a:pPr algn="l">
              <a:lnSpc>
                <a:spcPct val="115000"/>
              </a:lnSpc>
            </a:pPr>
            <a:r>
              <a:rPr sz="1350" b="0" i="0">
                <a:solidFill>
                  <a:srgbClr val="C9D0E0"/>
                </a:solidFill>
                <a:latin typeface="IBM Plex Sans"/>
              </a:rPr>
              <a:t>Ask this before you begin — take a few answers before revealing the module.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CORE CONCEPT 1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A production or selling orientation looks inward</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A production-orientated business assumes customers just want the product made efficiently and cheaply; a selling-orientated one focuses on persuading people to buy what's already been made.</a:t>
            </a:r>
          </a:p>
        </p:txBody>
      </p:sp>
      <p:sp>
        <p:nvSpPr>
          <p:cNvPr id="7" name="Rounded Rectangle 6"/>
          <p:cNvSpPr/>
          <p:nvPr/>
        </p:nvSpPr>
        <p:spPr>
          <a:xfrm>
            <a:off x="822960" y="4114800"/>
            <a:ext cx="10515600" cy="17373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E2A4A"/>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factory that only asks "how do we make more, faster?" without asking what customers actually want is production-orientated — classic early-20th-century Ford Model T thinking.</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CORE CONCEPT 2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A market orientation looks outward</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It starts by understanding customer needs and wants, then designs the product, price, place and promotion around that understanding.</a:t>
            </a:r>
          </a:p>
        </p:txBody>
      </p:sp>
      <p:sp>
        <p:nvSpPr>
          <p:cNvPr id="7" name="Rounded Rectangle 6"/>
          <p:cNvSpPr/>
          <p:nvPr/>
        </p:nvSpPr>
        <p:spPr>
          <a:xfrm>
            <a:off x="822960" y="4114800"/>
            <a:ext cx="10515600" cy="17373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E2A4A"/>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coffee shop that surveys regulars before changing its menu, rather than guessing, is behaving with a market orientation.</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CORE CONCEPT 3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Needs, wants and demands are not the same thing</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A need is a basic requirement (thirst); a want is how a person chooses to meet that need, shaped by culture and personality (a specific brand of soda); a demand is a want backed by the ability and willingness to pay.</a:t>
            </a:r>
          </a:p>
        </p:txBody>
      </p:sp>
      <p:sp>
        <p:nvSpPr>
          <p:cNvPr id="7" name="Rounded Rectangle 6"/>
          <p:cNvSpPr/>
          <p:nvPr/>
        </p:nvSpPr>
        <p:spPr>
          <a:xfrm>
            <a:off x="822960" y="4114800"/>
            <a:ext cx="10515600" cy="17373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E2A4A"/>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Everyone needs to travel to work. Some want a car, some want a bicycle — and only those who can and will actually pay for one turn that want into demand.</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VISUAL MODEL</a:t>
            </a:r>
          </a:p>
        </p:txBody>
      </p:sp>
      <p:sp>
        <p:nvSpPr>
          <p:cNvPr id="5" name="Rounded Rectangle 4"/>
          <p:cNvSpPr/>
          <p:nvPr/>
        </p:nvSpPr>
        <p:spPr>
          <a:xfrm>
            <a:off x="822960" y="1600200"/>
            <a:ext cx="5074920" cy="448056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600200"/>
            <a:ext cx="73152" cy="4480560"/>
          </a:xfrm>
          <a:prstGeom prst="rect">
            <a:avLst/>
          </a:prstGeom>
          <a:solidFill>
            <a:srgbClr val="5B64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1828800"/>
            <a:ext cx="4572000" cy="640080"/>
          </a:xfrm>
          <a:prstGeom prst="rect">
            <a:avLst/>
          </a:prstGeom>
          <a:noFill/>
        </p:spPr>
        <p:txBody>
          <a:bodyPr wrap="square">
            <a:spAutoFit/>
          </a:bodyPr>
          <a:lstStyle/>
          <a:p>
            <a:pPr algn="l">
              <a:lnSpc>
                <a:spcPct val="110000"/>
              </a:lnSpc>
            </a:pPr>
            <a:r>
              <a:rPr sz="1700" b="1" i="0">
                <a:solidFill>
                  <a:srgbClr val="1E2A4A"/>
                </a:solidFill>
                <a:latin typeface="Manrope"/>
              </a:rPr>
              <a:t>Production / Selling Orientation</a:t>
            </a:r>
          </a:p>
        </p:txBody>
      </p:sp>
      <p:sp>
        <p:nvSpPr>
          <p:cNvPr id="8" name="TextBox 7"/>
          <p:cNvSpPr txBox="1"/>
          <p:nvPr/>
        </p:nvSpPr>
        <p:spPr>
          <a:xfrm>
            <a:off x="1097280" y="2560320"/>
            <a:ext cx="4572000" cy="3291840"/>
          </a:xfrm>
          <a:prstGeom prst="rect">
            <a:avLst/>
          </a:prstGeom>
          <a:noFill/>
        </p:spPr>
        <p:txBody>
          <a:bodyPr wrap="square">
            <a:spAutoFit/>
          </a:bodyPr>
          <a:lstStyle/>
          <a:p>
            <a:pPr algn="l">
              <a:lnSpc>
                <a:spcPct val="135000"/>
              </a:lnSpc>
            </a:pPr>
            <a:r>
              <a:rPr sz="1500" b="0" i="0">
                <a:solidFill>
                  <a:srgbClr val="16192B"/>
                </a:solidFill>
                <a:latin typeface="IBM Plex Sans"/>
              </a:rPr>
              <a:t>Starts with what the business can make or sell, then looks for buyers.</a:t>
            </a:r>
          </a:p>
        </p:txBody>
      </p:sp>
      <p:sp>
        <p:nvSpPr>
          <p:cNvPr id="9" name="Rounded Rectangle 8"/>
          <p:cNvSpPr/>
          <p:nvPr/>
        </p:nvSpPr>
        <p:spPr>
          <a:xfrm>
            <a:off x="6263640" y="1600200"/>
            <a:ext cx="5074920" cy="4480560"/>
          </a:xfrm>
          <a:prstGeom prst="roundRect">
            <a:avLst>
              <a:gd name="adj" fmla="val 6000"/>
            </a:avLst>
          </a:prstGeom>
          <a:solidFill>
            <a:srgbClr val="F7F8FA"/>
          </a:solidFill>
          <a:ln w="12700">
            <a:solidFill>
              <a:srgbClr val="1E2A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263640" y="1600200"/>
            <a:ext cx="73152" cy="44805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37960" y="1828800"/>
            <a:ext cx="4572000" cy="640080"/>
          </a:xfrm>
          <a:prstGeom prst="rect">
            <a:avLst/>
          </a:prstGeom>
          <a:noFill/>
        </p:spPr>
        <p:txBody>
          <a:bodyPr wrap="square">
            <a:spAutoFit/>
          </a:bodyPr>
          <a:lstStyle/>
          <a:p>
            <a:pPr algn="l">
              <a:lnSpc>
                <a:spcPct val="110000"/>
              </a:lnSpc>
            </a:pPr>
            <a:r>
              <a:rPr sz="1700" b="1" i="0">
                <a:solidFill>
                  <a:srgbClr val="1E2A4A"/>
                </a:solidFill>
                <a:latin typeface="Manrope"/>
              </a:rPr>
              <a:t>Market Orientation</a:t>
            </a:r>
          </a:p>
        </p:txBody>
      </p:sp>
      <p:sp>
        <p:nvSpPr>
          <p:cNvPr id="12" name="TextBox 11"/>
          <p:cNvSpPr txBox="1"/>
          <p:nvPr/>
        </p:nvSpPr>
        <p:spPr>
          <a:xfrm>
            <a:off x="6537960" y="2560320"/>
            <a:ext cx="4572000" cy="3291840"/>
          </a:xfrm>
          <a:prstGeom prst="rect">
            <a:avLst/>
          </a:prstGeom>
          <a:noFill/>
        </p:spPr>
        <p:txBody>
          <a:bodyPr wrap="square">
            <a:spAutoFit/>
          </a:bodyPr>
          <a:lstStyle/>
          <a:p>
            <a:pPr algn="l">
              <a:lnSpc>
                <a:spcPct val="135000"/>
              </a:lnSpc>
            </a:pPr>
            <a:r>
              <a:rPr sz="1500" b="0" i="0">
                <a:solidFill>
                  <a:srgbClr val="16192B"/>
                </a:solidFill>
                <a:latin typeface="IBM Plex Sans"/>
              </a:rPr>
              <a:t>Starts with customer needs, then works backwards to product, price, place and promotion.</a:t>
            </a:r>
          </a:p>
        </p:txBody>
      </p:sp>
      <p:sp>
        <p:nvSpPr>
          <p:cNvPr id="13" name="TextBox 12"/>
          <p:cNvSpPr txBox="1"/>
          <p:nvPr/>
        </p:nvSpPr>
        <p:spPr>
          <a:xfrm>
            <a:off x="5852160" y="3611880"/>
            <a:ext cx="457200" cy="457200"/>
          </a:xfrm>
          <a:prstGeom prst="rect">
            <a:avLst/>
          </a:prstGeom>
          <a:noFill/>
        </p:spPr>
        <p:txBody>
          <a:bodyPr wrap="square" anchor="ctr">
            <a:spAutoFit/>
          </a:bodyPr>
          <a:lstStyle/>
          <a:p>
            <a:pPr algn="ctr">
              <a:lnSpc>
                <a:spcPct val="115000"/>
              </a:lnSpc>
            </a:pPr>
            <a:r>
              <a:rPr sz="1500" b="1" i="1">
                <a:solidFill>
                  <a:srgbClr val="5B6478"/>
                </a:solidFill>
                <a:latin typeface="IBM Plex Sans"/>
              </a:rPr>
              <a:t>vs</a:t>
            </a:r>
          </a:p>
        </p:txBody>
      </p:sp>
      <p:sp>
        <p:nvSpPr>
          <p:cNvPr id="14" name="Rectangle 13"/>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6" name="TextBox 15"/>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463040"/>
            <a:ext cx="10515600" cy="3108960"/>
          </a:xfrm>
          <a:prstGeom prst="roundRect">
            <a:avLst>
              <a:gd name="adj" fmla="val 6000"/>
            </a:avLst>
          </a:prstGeom>
          <a:solidFill>
            <a:srgbClr val="FBE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463040"/>
            <a:ext cx="82296" cy="3108960"/>
          </a:xfrm>
          <a:prstGeom prst="rect">
            <a:avLst/>
          </a:prstGeom>
          <a:solidFill>
            <a:srgbClr val="D972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784080" cy="457200"/>
          </a:xfrm>
          <a:prstGeom prst="rect">
            <a:avLst/>
          </a:prstGeom>
          <a:noFill/>
        </p:spPr>
        <p:txBody>
          <a:bodyPr wrap="square">
            <a:spAutoFit/>
          </a:bodyPr>
          <a:lstStyle/>
          <a:p>
            <a:pPr algn="l">
              <a:lnSpc>
                <a:spcPct val="115000"/>
              </a:lnSpc>
            </a:pPr>
            <a:r>
              <a:rPr sz="1500" b="1" i="0">
                <a:solidFill>
                  <a:srgbClr val="D9722F"/>
                </a:solidFill>
                <a:latin typeface="Manrope"/>
              </a:rPr>
              <a:t>COMMON MISTAKE TO AVOID</a:t>
            </a:r>
          </a:p>
        </p:txBody>
      </p:sp>
      <p:sp>
        <p:nvSpPr>
          <p:cNvPr id="7" name="TextBox 6"/>
          <p:cNvSpPr txBox="1"/>
          <p:nvPr/>
        </p:nvSpPr>
        <p:spPr>
          <a:xfrm>
            <a:off x="1188720" y="2331720"/>
            <a:ext cx="9784080" cy="2011680"/>
          </a:xfrm>
          <a:prstGeom prst="rect">
            <a:avLst/>
          </a:prstGeom>
          <a:noFill/>
        </p:spPr>
        <p:txBody>
          <a:bodyPr wrap="square">
            <a:spAutoFit/>
          </a:bodyPr>
          <a:lstStyle/>
          <a:p>
            <a:pPr algn="l">
              <a:lnSpc>
                <a:spcPct val="140000"/>
              </a:lnSpc>
            </a:pPr>
            <a:r>
              <a:rPr sz="2000" b="1" i="0">
                <a:solidFill>
                  <a:srgbClr val="5A2E10"/>
                </a:solidFill>
                <a:latin typeface="Manrope"/>
              </a:rPr>
              <a:t>Treating "market orientation" as just being friendly to customers — it's a strategic starting point (research first, product second), not just good customer service.</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Can a business be too market-orientated — always chasing what customers say they want, even when it isn't sustainable?</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Think of a product that didn't exist ten years ago. What need was it actually meeting?</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MINI CASE STUDY</a:t>
            </a:r>
          </a:p>
        </p:txBody>
      </p:sp>
      <p:sp>
        <p:nvSpPr>
          <p:cNvPr id="5" name="Rounded Rectangle 4"/>
          <p:cNvSpPr/>
          <p:nvPr/>
        </p:nvSpPr>
        <p:spPr>
          <a:xfrm>
            <a:off x="822960" y="1554480"/>
            <a:ext cx="10515600" cy="4206240"/>
          </a:xfrm>
          <a:prstGeom prst="roundRect">
            <a:avLst>
              <a:gd name="adj" fmla="val 6000"/>
            </a:avLst>
          </a:prstGeom>
          <a:solidFill>
            <a:srgbClr val="FFFFFF"/>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554480"/>
            <a:ext cx="82296" cy="4206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1874519"/>
            <a:ext cx="9784080" cy="3566160"/>
          </a:xfrm>
          <a:prstGeom prst="rect">
            <a:avLst/>
          </a:prstGeom>
          <a:noFill/>
        </p:spPr>
        <p:txBody>
          <a:bodyPr wrap="square">
            <a:spAutoFit/>
          </a:bodyPr>
          <a:lstStyle/>
          <a:p>
            <a:pPr algn="l">
              <a:lnSpc>
                <a:spcPct val="150000"/>
              </a:lnSpc>
            </a:pPr>
            <a:r>
              <a:rPr sz="1800" b="0" i="0">
                <a:solidFill>
                  <a:srgbClr val="16192B"/>
                </a:solidFill>
                <a:latin typeface="IBM Plex Sans"/>
              </a:rPr>
              <a:t>A small bakery used to bake whatever the owner liked best (production orientation) and struggled to sell out. After asking regular customers what they actually wanted more of, it shifted its whole weekly menu around demand — and started selling out by lunchtime.</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TEACHING OUTLINE</a:t>
            </a:r>
          </a:p>
        </p:txBody>
      </p:sp>
      <p:sp>
        <p:nvSpPr>
          <p:cNvPr id="5" name="TextBox 4"/>
          <p:cNvSpPr txBox="1"/>
          <p:nvPr/>
        </p:nvSpPr>
        <p:spPr>
          <a:xfrm>
            <a:off x="822960" y="146304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A suggested path through this lesson's core material.</a:t>
            </a:r>
          </a:p>
        </p:txBody>
      </p:sp>
      <p:sp>
        <p:nvSpPr>
          <p:cNvPr id="6" name="TextBox 5"/>
          <p:cNvSpPr txBox="1"/>
          <p:nvPr/>
        </p:nvSpPr>
        <p:spPr>
          <a:xfrm>
            <a:off x="822960" y="2057400"/>
            <a:ext cx="9875520" cy="3657600"/>
          </a:xfrm>
          <a:prstGeom prst="rect">
            <a:avLst/>
          </a:prstGeom>
          <a:noFill/>
        </p:spPr>
        <p:txBody>
          <a:bodyPr wrap="square">
            <a:spAutoFit/>
          </a:bodyPr>
          <a:lstStyle/>
          <a:p>
            <a:pPr>
              <a:lnSpc>
                <a:spcPct val="150000"/>
              </a:lnSpc>
              <a:spcAft>
                <a:spcPts val="1800"/>
              </a:spcAft>
            </a:pPr>
            <a:r>
              <a:rPr sz="1900">
                <a:solidFill>
                  <a:srgbClr val="16192B"/>
                </a:solidFill>
                <a:latin typeface="IBM Plex Sans"/>
              </a:rPr>
              <a:t>1.  Contrast a production/selling orientation with a market orientation.</a:t>
            </a:r>
          </a:p>
          <a:p>
            <a:pPr>
              <a:lnSpc>
                <a:spcPct val="150000"/>
              </a:lnSpc>
              <a:spcAft>
                <a:spcPts val="1800"/>
              </a:spcAft>
            </a:pPr>
            <a:r>
              <a:rPr sz="1900">
                <a:solidFill>
                  <a:srgbClr val="16192B"/>
                </a:solidFill>
                <a:latin typeface="IBM Plex Sans"/>
              </a:rPr>
              <a:t>2.  Define needs, wants, demands and the exchange process.</a:t>
            </a:r>
          </a:p>
          <a:p>
            <a:pPr>
              <a:lnSpc>
                <a:spcPct val="150000"/>
              </a:lnSpc>
              <a:spcAft>
                <a:spcPts val="1800"/>
              </a:spcAft>
            </a:pPr>
            <a:r>
              <a:rPr sz="1900">
                <a:solidFill>
                  <a:srgbClr val="16192B"/>
                </a:solidFill>
                <a:latin typeface="IBM Plex Sans"/>
              </a:rPr>
              <a:t>3.  Trace briefly how marketing thinking evolved over time.</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280160"/>
            <a:ext cx="10515600" cy="44805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280160"/>
            <a:ext cx="82296" cy="44805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554480"/>
            <a:ext cx="9784080" cy="457200"/>
          </a:xfrm>
          <a:prstGeom prst="rect">
            <a:avLst/>
          </a:prstGeom>
          <a:noFill/>
        </p:spPr>
        <p:txBody>
          <a:bodyPr wrap="square">
            <a:spAutoFit/>
          </a:bodyPr>
          <a:lstStyle/>
          <a:p>
            <a:pPr algn="l">
              <a:lnSpc>
                <a:spcPct val="115000"/>
              </a:lnSpc>
            </a:pPr>
            <a:r>
              <a:rPr sz="1500" b="1" i="0">
                <a:solidFill>
                  <a:srgbClr val="1E2A4A"/>
                </a:solidFill>
                <a:latin typeface="Manrope"/>
              </a:rPr>
              <a:t>CLASSROOM ACTIVITY</a:t>
            </a:r>
          </a:p>
        </p:txBody>
      </p:sp>
      <p:sp>
        <p:nvSpPr>
          <p:cNvPr id="7" name="TextBox 6"/>
          <p:cNvSpPr txBox="1"/>
          <p:nvPr/>
        </p:nvSpPr>
        <p:spPr>
          <a:xfrm>
            <a:off x="1188720" y="2103120"/>
            <a:ext cx="9784080" cy="3383280"/>
          </a:xfrm>
          <a:prstGeom prst="rect">
            <a:avLst/>
          </a:prstGeom>
          <a:noFill/>
        </p:spPr>
        <p:txBody>
          <a:bodyPr wrap="square">
            <a:spAutoFit/>
          </a:bodyPr>
          <a:lstStyle/>
          <a:p>
            <a:pPr algn="l">
              <a:lnSpc>
                <a:spcPct val="150000"/>
              </a:lnSpc>
            </a:pPr>
            <a:r>
              <a:rPr sz="2100" b="0" i="0">
                <a:solidFill>
                  <a:srgbClr val="16192B"/>
                </a:solidFill>
                <a:latin typeface="IBM Plex Sans"/>
              </a:rPr>
              <a:t>In pairs, students pick a familiar brand and identify one genuine "need" and one "want" it satisfies.</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CHECK FOR UNDERSTANDING</a:t>
            </a:r>
          </a:p>
        </p:txBody>
      </p:sp>
      <p:sp>
        <p:nvSpPr>
          <p:cNvPr id="5" name="Rounded Rectangle 4"/>
          <p:cNvSpPr/>
          <p:nvPr/>
        </p:nvSpPr>
        <p:spPr>
          <a:xfrm>
            <a:off x="822960" y="1600200"/>
            <a:ext cx="10515600" cy="201168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600200"/>
            <a:ext cx="73152" cy="201168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1828800"/>
            <a:ext cx="9875520" cy="1554480"/>
          </a:xfrm>
          <a:prstGeom prst="rect">
            <a:avLst/>
          </a:prstGeom>
          <a:noFill/>
        </p:spPr>
        <p:txBody>
          <a:bodyPr wrap="square">
            <a:spAutoFit/>
          </a:bodyPr>
          <a:lstStyle/>
          <a:p>
            <a:pPr algn="l">
              <a:lnSpc>
                <a:spcPct val="135000"/>
              </a:lnSpc>
            </a:pPr>
            <a:r>
              <a:rPr sz="1550" b="0" i="0">
                <a:solidFill>
                  <a:srgbClr val="16192B"/>
                </a:solidFill>
                <a:latin typeface="IBM Plex Sans"/>
              </a:rPr>
              <a:t>Cold-call a student to restate this lesson's objective in their own words:</a:t>
            </a:r>
          </a:p>
          <a:p>
            <a:pPr algn="l">
              <a:lnSpc>
                <a:spcPct val="135000"/>
              </a:lnSpc>
            </a:pPr>
            <a:r>
              <a:rPr sz="1550" b="0" i="0">
                <a:solidFill>
                  <a:srgbClr val="16192B"/>
                </a:solidFill>
                <a:latin typeface="IBM Plex Sans"/>
              </a:rPr>
              <a:t>“Explain the marketing concept and distinguish a market orientation from a production or selling orientation; define needs, wants and demands.”</a:t>
            </a:r>
          </a:p>
        </p:txBody>
      </p:sp>
      <p:sp>
        <p:nvSpPr>
          <p:cNvPr id="8" name="Rounded Rectangle 7"/>
          <p:cNvSpPr/>
          <p:nvPr/>
        </p:nvSpPr>
        <p:spPr>
          <a:xfrm>
            <a:off x="822960" y="3840480"/>
            <a:ext cx="10515600" cy="137160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22960" y="3840480"/>
            <a:ext cx="73152" cy="137160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43000" y="4041648"/>
            <a:ext cx="9875520" cy="1005840"/>
          </a:xfrm>
          <a:prstGeom prst="rect">
            <a:avLst/>
          </a:prstGeom>
          <a:noFill/>
        </p:spPr>
        <p:txBody>
          <a:bodyPr wrap="square">
            <a:spAutoFit/>
          </a:bodyPr>
          <a:lstStyle/>
          <a:p>
            <a:pPr algn="l">
              <a:lnSpc>
                <a:spcPct val="130000"/>
              </a:lnSpc>
            </a:pPr>
            <a:r>
              <a:rPr sz="1600" b="1" i="0">
                <a:solidFill>
                  <a:srgbClr val="1E2A4A"/>
                </a:solidFill>
                <a:latin typeface="Manrope"/>
              </a:rPr>
              <a:t>Listen for correct, natural use of: Marketing concept and Needs / wants / demands.</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9144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RECAP</a:t>
            </a:r>
          </a:p>
        </p:txBody>
      </p:sp>
      <p:sp>
        <p:nvSpPr>
          <p:cNvPr id="3" name="TextBox 2"/>
          <p:cNvSpPr txBox="1"/>
          <p:nvPr/>
        </p:nvSpPr>
        <p:spPr>
          <a:xfrm>
            <a:off x="822960" y="1554480"/>
            <a:ext cx="10332720" cy="4114800"/>
          </a:xfrm>
          <a:prstGeom prst="rect">
            <a:avLst/>
          </a:prstGeom>
          <a:noFill/>
        </p:spPr>
        <p:txBody>
          <a:bodyPr wrap="square">
            <a:spAutoFit/>
          </a:bodyPr>
          <a:lstStyle/>
          <a:p>
            <a:pPr>
              <a:lnSpc>
                <a:spcPct val="150000"/>
              </a:lnSpc>
              <a:spcAft>
                <a:spcPts val="2200"/>
              </a:spcAft>
            </a:pPr>
            <a:r>
              <a:rPr sz="2100">
                <a:solidFill>
                  <a:srgbClr val="FFFFFF"/>
                </a:solidFill>
                <a:latin typeface="IBM Plex Sans"/>
              </a:rPr>
              <a:t>1.  Marketing begins with understanding the customer, not the factory.</a:t>
            </a:r>
          </a:p>
          <a:p>
            <a:pPr>
              <a:lnSpc>
                <a:spcPct val="150000"/>
              </a:lnSpc>
              <a:spcAft>
                <a:spcPts val="2200"/>
              </a:spcAft>
            </a:pPr>
            <a:r>
              <a:rPr sz="2100">
                <a:solidFill>
                  <a:srgbClr val="FFFFFF"/>
                </a:solidFill>
                <a:latin typeface="IBM Plex Sans"/>
              </a:rPr>
              <a:t>2.  A market orientation designs the whole business around customer needs.</a:t>
            </a:r>
          </a:p>
          <a:p>
            <a:pPr>
              <a:lnSpc>
                <a:spcPct val="150000"/>
              </a:lnSpc>
              <a:spcAft>
                <a:spcPts val="2200"/>
              </a:spcAft>
            </a:pPr>
            <a:r>
              <a:rPr sz="2100">
                <a:solidFill>
                  <a:srgbClr val="FFFFFF"/>
                </a:solidFill>
                <a:latin typeface="IBM Plex Sans"/>
              </a:rPr>
              <a:t>3.  Needs, wants and demands sit on a scale from basic requirement to a want someone will actually pay for.</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C9D0E0"/>
                </a:solidFill>
                <a:latin typeface="IBM Plex Sans"/>
              </a:rPr>
              <a:t>Module 1 of 11 · Foundations of Marketing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1  ·  What Is Marketing?</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HOMEWORK / EXTENSION TASK</a:t>
            </a:r>
          </a:p>
        </p:txBody>
      </p:sp>
      <p:sp>
        <p:nvSpPr>
          <p:cNvPr id="5" name="Rounded Rectangle 4"/>
          <p:cNvSpPr/>
          <p:nvPr/>
        </p:nvSpPr>
        <p:spPr>
          <a:xfrm>
            <a:off x="822960" y="1828800"/>
            <a:ext cx="10515600" cy="237744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828800"/>
            <a:ext cx="82296" cy="23774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2148840"/>
            <a:ext cx="9784080" cy="1737360"/>
          </a:xfrm>
          <a:prstGeom prst="rect">
            <a:avLst/>
          </a:prstGeom>
          <a:noFill/>
        </p:spPr>
        <p:txBody>
          <a:bodyPr wrap="square">
            <a:spAutoFit/>
          </a:bodyPr>
          <a:lstStyle/>
          <a:p>
            <a:pPr algn="l">
              <a:lnSpc>
                <a:spcPct val="140000"/>
              </a:lnSpc>
            </a:pPr>
            <a:r>
              <a:rPr sz="2000" b="1" i="0">
                <a:solidFill>
                  <a:srgbClr val="1E2A4A"/>
                </a:solidFill>
                <a:latin typeface="Manrope"/>
              </a:rPr>
              <a:t>Find one advert and decide: does the business behind it seem market-orientated, or product/selling-orientated? Justify the answer in two sentences.</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1 of 11 · Foundations of Marketing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92024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FULL LESSON &amp; AUTO-MARKED QUIZ - FREE COURSE ONLINE</a:t>
            </a:r>
          </a:p>
        </p:txBody>
      </p:sp>
      <p:sp>
        <p:nvSpPr>
          <p:cNvPr id="3" name="TextBox 2"/>
          <p:cNvSpPr txBox="1"/>
          <p:nvPr/>
        </p:nvSpPr>
        <p:spPr>
          <a:xfrm>
            <a:off x="822960" y="2468880"/>
            <a:ext cx="10332720" cy="1188720"/>
          </a:xfrm>
          <a:prstGeom prst="rect">
            <a:avLst/>
          </a:prstGeom>
          <a:noFill/>
        </p:spPr>
        <p:txBody>
          <a:bodyPr wrap="square">
            <a:spAutoFit/>
          </a:bodyPr>
          <a:lstStyle/>
          <a:p>
            <a:pPr algn="l">
              <a:lnSpc>
                <a:spcPct val="130000"/>
              </a:lnSpc>
            </a:pPr>
            <a:r>
              <a:rPr sz="2200" b="1" i="0">
                <a:solidFill>
                  <a:srgbClr val="FFFFFF"/>
                </a:solidFill>
                <a:latin typeface="Manrope"/>
              </a:rPr>
              <a:t>marketingteacher.com/courses/foundations-of-marketing/</a:t>
            </a:r>
          </a:p>
        </p:txBody>
      </p:sp>
      <p:sp>
        <p:nvSpPr>
          <p:cNvPr id="4" name="TextBox 3"/>
          <p:cNvSpPr txBox="1"/>
          <p:nvPr/>
        </p:nvSpPr>
        <p:spPr>
          <a:xfrm>
            <a:off x="822960" y="3840480"/>
            <a:ext cx="10058400" cy="914400"/>
          </a:xfrm>
          <a:prstGeom prst="rect">
            <a:avLst/>
          </a:prstGeom>
          <a:noFill/>
        </p:spPr>
        <p:txBody>
          <a:bodyPr wrap="square">
            <a:spAutoFit/>
          </a:bodyPr>
          <a:lstStyle/>
          <a:p>
            <a:pPr algn="l">
              <a:lnSpc>
                <a:spcPct val="135000"/>
              </a:lnSpc>
            </a:pPr>
            <a:r>
              <a:rPr sz="1600" b="0" i="0">
                <a:solidFill>
                  <a:srgbClr val="C9D0E0"/>
                </a:solidFill>
                <a:latin typeface="IBM Plex Sans"/>
              </a:rPr>
              <a:t>Assign this as independent reading, revision, or a way for absent students to catch up.</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2011680"/>
            <a:ext cx="10058400" cy="822960"/>
          </a:xfrm>
          <a:prstGeom prst="rect">
            <a:avLst/>
          </a:prstGeom>
          <a:noFill/>
        </p:spPr>
        <p:txBody>
          <a:bodyPr wrap="square">
            <a:spAutoFit/>
          </a:bodyPr>
          <a:lstStyle/>
          <a:p>
            <a:pPr algn="l">
              <a:lnSpc>
                <a:spcPct val="115000"/>
              </a:lnSpc>
            </a:pPr>
            <a:r>
              <a:rPr sz="3400" b="1" i="0">
                <a:solidFill>
                  <a:srgbClr val="FFFFFF"/>
                </a:solidFill>
                <a:latin typeface="Manrope"/>
              </a:rPr>
              <a:t>Take This Further</a:t>
            </a:r>
          </a:p>
        </p:txBody>
      </p:sp>
      <p:sp>
        <p:nvSpPr>
          <p:cNvPr id="3" name="TextBox 2"/>
          <p:cNvSpPr txBox="1"/>
          <p:nvPr/>
        </p:nvSpPr>
        <p:spPr>
          <a:xfrm>
            <a:off x="822960" y="2880360"/>
            <a:ext cx="10058400" cy="1371600"/>
          </a:xfrm>
          <a:prstGeom prst="rect">
            <a:avLst/>
          </a:prstGeom>
          <a:noFill/>
        </p:spPr>
        <p:txBody>
          <a:bodyPr wrap="square">
            <a:spAutoFit/>
          </a:bodyPr>
          <a:lstStyle/>
          <a:p>
            <a:pPr algn="l">
              <a:lnSpc>
                <a:spcPct val="140000"/>
              </a:lnSpc>
            </a:pPr>
            <a:r>
              <a:rPr sz="2000" b="0" i="0">
                <a:solidFill>
                  <a:srgbClr val="C9D0E0"/>
                </a:solidFill>
                <a:latin typeface="IBM Plex Sans"/>
              </a:rPr>
              <a:t>The full course — 11 written lessons, worked examples and free auto-marked quizzes — is free at:</a:t>
            </a:r>
          </a:p>
          <a:p>
            <a:pPr algn="l">
              <a:lnSpc>
                <a:spcPct val="140000"/>
              </a:lnSpc>
            </a:pPr>
            <a:r>
              <a:rPr sz="2000" b="0" i="0">
                <a:solidFill>
                  <a:srgbClr val="C9D0E0"/>
                </a:solidFill>
                <a:latin typeface="IBM Plex Sans"/>
              </a:rPr>
              <a:t>marketingteacher.com/courses/foundations-of-marketing/</a:t>
            </a:r>
          </a:p>
        </p:txBody>
      </p:sp>
      <p:sp>
        <p:nvSpPr>
          <p:cNvPr id="4" name="TextBox 3"/>
          <p:cNvSpPr txBox="1"/>
          <p:nvPr/>
        </p:nvSpPr>
        <p:spPr>
          <a:xfrm>
            <a:off x="822960" y="4572000"/>
            <a:ext cx="10058400" cy="914400"/>
          </a:xfrm>
          <a:prstGeom prst="rect">
            <a:avLst/>
          </a:prstGeom>
          <a:noFill/>
        </p:spPr>
        <p:txBody>
          <a:bodyPr wrap="square">
            <a:spAutoFit/>
          </a:bodyPr>
          <a:lstStyle/>
          <a:p>
            <a:pPr algn="l">
              <a:lnSpc>
                <a:spcPct val="130000"/>
              </a:lnSpc>
            </a:pPr>
            <a:r>
              <a:rPr sz="1400" b="0" i="0">
                <a:solidFill>
                  <a:srgbClr val="9AA3B8"/>
                </a:solidFill>
                <a:latin typeface="IBM Plex Sans"/>
              </a:rPr>
              <a:t>Free to use and adapt under a Creative Commons Attribution 4.0 licence (CC BY 4.0) — please keep this attribution slide when sharing.</a:t>
            </a:r>
          </a:p>
        </p:txBody>
      </p:sp>
      <p:sp>
        <p:nvSpPr>
          <p:cNvPr id="5" name="TextBox 4"/>
          <p:cNvSpPr txBox="1"/>
          <p:nvPr/>
        </p:nvSpPr>
        <p:spPr>
          <a:xfrm>
            <a:off x="822960" y="5989320"/>
            <a:ext cx="9144000" cy="457200"/>
          </a:xfrm>
          <a:prstGeom prst="rect">
            <a:avLst/>
          </a:prstGeom>
          <a:noFill/>
        </p:spPr>
        <p:txBody>
          <a:bodyPr wrap="square">
            <a:spAutoFit/>
          </a:bodyPr>
          <a:lstStyle/>
          <a:p>
            <a:pPr algn="l">
              <a:lnSpc>
                <a:spcPct val="115000"/>
              </a:lnSpc>
            </a:pPr>
            <a:r>
              <a:rPr sz="1200" b="0" i="0">
                <a:solidFill>
                  <a:srgbClr val="7A849C"/>
                </a:solidFill>
                <a:latin typeface="IBM Plex Sans"/>
              </a:rPr>
              <a:t>© Marketing Teacher — marketingteacher.com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01 What Is Marketing — Marketing Teacher</dc:title>
  <dc:subject/>
  <dc:creator>Tim Friesner, Marketing Teacher</dc:creator>
  <cp:keywords>marketing, teaching resource, CC BY 4.0, Marketing Teacher</cp:keywords>
  <dc:description>Licensed under Creative Commons Attribution 4.0 International (CC BY 4.0). https://creativecommons.org/licenses/by/4.0/ — Source: https://marketingteacher.com/teachers/</dc:description>
  <cp:lastModifiedBy>Marketing Teacher</cp:lastModifiedBy>
  <cp:revision>1</cp:revision>
  <dcterms:created xsi:type="dcterms:W3CDTF">2026-09-08T00:00:00Z</dcterms:created>
  <dcterms:modified xsi:type="dcterms:W3CDTF">2026-09-23T20:56:15Z</dcterms:modified>
  <cp:category>Marketing education — teaching resource</cp:category>
</cp:coreProperties>
</file>