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972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FOUNDATIONS OF MARKETING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FFFFFF"/>
                </a:solidFill>
                <a:latin typeface="Manrope"/>
              </a:rPr>
              <a:t>MODULE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83080"/>
            <a:ext cx="106070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FFFFF"/>
                </a:solidFill>
                <a:latin typeface="Manrope"/>
              </a:rPr>
              <a:t>The Marketing Environment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058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 i="0">
                <a:solidFill>
                  <a:srgbClr val="C9D0E0"/>
                </a:solidFill>
                <a:latin typeface="IBM Plex Sans"/>
              </a:rPr>
              <a:t>Distinguish the internal, micro and macro environment, and apply PESTEL to scan the macro-environment.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9AA3B8"/>
                </a:solidFill>
                <a:latin typeface="IBM Plex Sans"/>
              </a:rPr>
              <a:t>A free lesson deck for teachers · marketingteacher.com/teachers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2  ·  The Marketing Environment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Lesson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1.  Learning objective &amp; key vocabulary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2.  Why this matters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3.  Warm-up discussion question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4.  Three core concepts, with examples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5.  Visual model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6.  A common mistake to avoid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182880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Two more discussion questions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Mini case study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Teaching outline for this lesson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Classroom activity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Check for understanding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Recap &amp; homework / extension task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2  ·  The Marketing Environment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LEARNING OBJECTIVE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i="1">
                <a:solidFill>
                  <a:srgbClr val="5B6478"/>
                </a:solidFill>
                <a:latin typeface="IBM Plex Sans"/>
              </a:rPr>
              <a:t>By the end of this lesson, students will be able to: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331720"/>
            <a:ext cx="10515600" cy="210312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331720"/>
            <a:ext cx="82296" cy="210312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606040"/>
            <a:ext cx="978408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35000"/>
              </a:lnSpc>
            </a:pPr>
            <a:r>
              <a:rPr sz="2400" b="1" i="0">
                <a:solidFill>
                  <a:srgbClr val="1E2A4A"/>
                </a:solidFill>
                <a:latin typeface="Manrope"/>
              </a:rPr>
              <a:t>Distinguish the internal, micro and macro environment, and apply PESTEL to scan the macro-environment.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2  ·  The Marketing Environment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KEY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5B6478"/>
                </a:solidFill>
                <a:latin typeface="IBM Plex Sans"/>
              </a:rPr>
              <a:t>Introduce these terms before moving into the core concepts.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28600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28600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28600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Internal environment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4360" y="228600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4360" y="228600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87240" y="228600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Microenvironment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85759" y="228600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985759" y="228600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68639" y="228600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Macroenvironment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24612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324612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324612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PESTEL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04360" y="324612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04360" y="324612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87240" y="324612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Political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985759" y="324612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985759" y="324612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68639" y="324612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Economic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420624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22960" y="420624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05840" y="420624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Social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404360" y="420624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404360" y="420624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87240" y="420624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Technological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985759" y="420624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985759" y="420624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168639" y="420624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Environmental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22960" y="5166360"/>
            <a:ext cx="33528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22960" y="5166360"/>
            <a:ext cx="54864" cy="777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05840" y="5166360"/>
            <a:ext cx="30327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Legal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1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WHY THIS MATTERS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0584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400" b="1" i="0">
                <a:solidFill>
                  <a:srgbClr val="FFFFFF"/>
                </a:solidFill>
                <a:latin typeface="Manrope"/>
              </a:rPr>
              <a:t>No marketing plan survives contact with the outside world unchanged. Understanding what a business can and can't control is the foundation for every strategic decision covered later in this course.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9AA3B8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972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WARM-UP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9659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rgbClr val="FFFFFF"/>
                </a:solidFill>
                <a:latin typeface="Manrope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3327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2800" b="1" i="0">
                <a:solidFill>
                  <a:srgbClr val="FFFFFF"/>
                </a:solidFill>
                <a:latin typeface="Manrope"/>
              </a:rPr>
              <a:t>Name one thing outside a business's control that could affect how it operates this year.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C9D0E0"/>
                </a:solidFill>
                <a:latin typeface="IBM Plex Sans"/>
              </a:rPr>
              <a:t>Ask this before you begin — take a few answers before revealing the module.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2  ·  The Marketing Environment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CORE CONCEPT 1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Three layers, three levels of control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The internal environment (staff, resources, culture) is fully controllable; the microenvironment (suppliers, competitors, customers) is influenceable but not controllable; the macroenvironment is essentially uncontrollable.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D9722F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restaurant can change its own menu (internal), negotiate with a supplier (micro), but can't stop a national minimum-wage rise (macro).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2  ·  The Marketing Environment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CORE CONCEPT 2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PESTEL scans the macro layer systematically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Political, Economic, Social, Technological, Environmental and Legal factors are checked one by one so nothing large gets missed.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D9722F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rise in interest rates (Economic) can quietly shrink demand for anything bought on credit, from cars to sofas.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2  ·  The Marketing Environment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CORE CONCEPT 3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One factor rarely acts alone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A single macro change often ripples across several PESTEL categories and several parts of the business at once.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D9722F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new environmental regulation (Environmental) can trigger new compliance costs (Economic) and require new labelling (Legal) in the same product line.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2  ·  The Marketing Environment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VISUAL MODEL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3371088" cy="2139696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600200"/>
            <a:ext cx="64008" cy="2139696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746504"/>
            <a:ext cx="295960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Political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130552"/>
            <a:ext cx="2959608" cy="1453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Government policy, trade rules, stability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95216" y="1600200"/>
            <a:ext cx="3371088" cy="2139696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95216" y="1600200"/>
            <a:ext cx="64008" cy="2139696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3816" y="1746504"/>
            <a:ext cx="295960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Economic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3816" y="2130552"/>
            <a:ext cx="2959608" cy="1453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Interest rates, inflation, employment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67472" y="1600200"/>
            <a:ext cx="3371088" cy="2139696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967472" y="1600200"/>
            <a:ext cx="64008" cy="2139696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96072" y="1746504"/>
            <a:ext cx="295960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Social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6072" y="2130552"/>
            <a:ext cx="2959608" cy="1453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Demographics, culture, lifestyle trends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3941064"/>
            <a:ext cx="3371088" cy="2139696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22960" y="3941064"/>
            <a:ext cx="64008" cy="2139696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4087368"/>
            <a:ext cx="295960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Technological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4471416"/>
            <a:ext cx="2959608" cy="1453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Innovation, automation, new platforms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95216" y="3941064"/>
            <a:ext cx="3371088" cy="2139696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95216" y="3941064"/>
            <a:ext cx="64008" cy="2139696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23816" y="4087368"/>
            <a:ext cx="295960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Environmental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23816" y="4471416"/>
            <a:ext cx="2959608" cy="1453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Climate, sustainability, resource use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967472" y="3941064"/>
            <a:ext cx="3371088" cy="2139696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967472" y="3941064"/>
            <a:ext cx="64008" cy="2139696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96072" y="4087368"/>
            <a:ext cx="295960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Legal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96072" y="4471416"/>
            <a:ext cx="2959608" cy="1453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16192B"/>
                </a:solidFill>
                <a:latin typeface="IBM Plex Sans"/>
              </a:rPr>
              <a:t>Regulation, employment law, standards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2  ·  The Marketing Environment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463040"/>
            <a:ext cx="10515600" cy="31089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463040"/>
            <a:ext cx="82296" cy="31089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78308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COMMON MISTAKE TO AVOID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331720"/>
            <a:ext cx="97840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 i="0">
                <a:solidFill>
                  <a:srgbClr val="5A2E10"/>
                </a:solidFill>
                <a:latin typeface="Manrope"/>
              </a:rPr>
              <a:t>Listing PESTEL factors without ever asking "so what does this mean for us?" — an audit is only useful once it's connected back to a business decision.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2  ·  The Marketing Environment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DISCUSSION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3327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Which single PESTEL category do you think has changed the most in the last five years, and why?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2  ·  The Marketing Environment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DISCUSSION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3327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Is a competitor opening nearby a microenvironment factor or a macroenvironment factor? Why does the distinction matter?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2  ·  The Marketing Environment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MINI CASE STUDY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554480"/>
            <a:ext cx="10515600" cy="4206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554480"/>
            <a:ext cx="82296" cy="42062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874519"/>
            <a:ext cx="9784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800" b="0" i="0">
                <a:solidFill>
                  <a:srgbClr val="16192B"/>
                </a:solidFill>
                <a:latin typeface="IBM Plex Sans"/>
              </a:rPr>
              <a:t>A seaside ice cream van business noticed three things in one summer: a hot spell (Social/weather), a card-payment app becoming standard (Technological), and new street-trading permits (Legal). Treating these separately would have missed how together they meant "invest in a card reader now, this season, before permits get harder to renew."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2  ·  The Marketing Environment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TEACHING 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6304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5B6478"/>
                </a:solidFill>
                <a:latin typeface="IBM Plex Sans"/>
              </a:rPr>
              <a:t>A suggested path through this lesson's core material.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98755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1.  Layer the three environments from most to least controllable.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2.  Introduce PESTEL as a tool for scanning the macro layer systematically.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3.  Discuss how a single PESTEL factor can ripple into several parts of a business at once.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2  ·  The Marketing Environment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4805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280160"/>
            <a:ext cx="82296" cy="44805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55448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CLASSROOM ACTIVITY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103120"/>
            <a:ext cx="978408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2100" b="0" i="0">
                <a:solidFill>
                  <a:srgbClr val="16192B"/>
                </a:solidFill>
                <a:latin typeface="IBM Plex Sans"/>
              </a:rPr>
              <a:t>Assign each small group one PESTEL letter; they find one real, current example affecting a local business.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2  ·  The Marketing Environment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CHECK FOR UNDERSTANDING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10515600" cy="201168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600200"/>
            <a:ext cx="73152" cy="201168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987552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Cold-call a student to restate this lesson's objective in their own words:</a:t>
            </a:r>
          </a:p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“Distinguish the internal, micro and macro environment, and apply PESTEL to scan the macro-environment.”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840480"/>
            <a:ext cx="10515600" cy="137160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2960" y="3840480"/>
            <a:ext cx="73152" cy="137160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4041648"/>
            <a:ext cx="9875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 i="0">
                <a:solidFill>
                  <a:srgbClr val="1E2A4A"/>
                </a:solidFill>
                <a:latin typeface="Manrope"/>
              </a:rPr>
              <a:t>Listen for correct, natural use of: Internal environment and Microenvironment.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972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9144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RECAP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1.  The environment has three layers, from fully controllable to essentially uncontrollable.</a:t>
            </a:r>
          </a:p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2.  PESTEL is a systematic way to scan the macro layer for political, economic, social, technological, environmental and legal change.</a:t>
            </a:r>
          </a:p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3.  A single macro factor often affects more than one part of a business at once.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D9722F"/>
                </a:solidFill>
                <a:latin typeface="Manrope"/>
              </a:rPr>
              <a:t>MODULE 2  ·  The Marketing Environment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9722F"/>
                </a:solidFill>
                <a:latin typeface="Manrope"/>
              </a:rPr>
              <a:t>HOMEWORK / EXTENSION TASK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10515600" cy="237744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828800"/>
            <a:ext cx="82296" cy="237744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2148840"/>
            <a:ext cx="97840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 i="0">
                <a:solidFill>
                  <a:srgbClr val="1E2A4A"/>
                </a:solidFill>
                <a:latin typeface="Manrope"/>
              </a:rPr>
              <a:t>Pick a real local business. Identify one current example for three different PESTEL letters affecting it right now.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2 of 11 · Foundations of Marketing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9202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FULL LESSON &amp; AUTO-MARKED QUIZ - FREE COURSE ONLINE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468880"/>
            <a:ext cx="103327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 i="0">
                <a:solidFill>
                  <a:srgbClr val="FFFFFF"/>
                </a:solidFill>
                <a:latin typeface="Manrope"/>
              </a:rPr>
              <a:t>marketingteacher.com/courses/foundations-of-marketing/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84048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C9D0E0"/>
                </a:solidFill>
                <a:latin typeface="IBM Plex Sans"/>
              </a:rPr>
              <a:t>Assign this as independent reading, revision, or a way for absent students to catch 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rgbClr val="FFFFFF"/>
                </a:solidFill>
                <a:latin typeface="Manrope"/>
              </a:rPr>
              <a:t>Take This Further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88036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rgbClr val="C9D0E0"/>
                </a:solidFill>
                <a:latin typeface="IBM Plex Sans"/>
              </a:rPr>
              <a:t>The full course — 11 written lessons, worked examples and free auto-marked quizzes — is free at:</a:t>
            </a:r>
          </a:p>
          <a:p>
            <a:pPr algn="l">
              <a:lnSpc>
                <a:spcPct val="140000"/>
              </a:lnSpc>
            </a:pPr>
            <a:r>
              <a:rPr sz="2000" b="0" i="0">
                <a:solidFill>
                  <a:srgbClr val="C9D0E0"/>
                </a:solidFill>
                <a:latin typeface="IBM Plex Sans"/>
              </a:rPr>
              <a:t>marketingteacher.com/courses/foundations-of-marketing/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5720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 i="0">
                <a:solidFill>
                  <a:srgbClr val="9AA3B8"/>
                </a:solidFill>
                <a:latin typeface="IBM Plex Sans"/>
              </a:rPr>
              <a:t>Free to use and adapt under a Creative Commons Attribution 4.0 licence (CC BY 4.0) — please keep this attribution slide when sharing.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893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7A849C"/>
                </a:solidFill>
                <a:latin typeface="IBM Plex Sans"/>
              </a:rPr>
              <a:t>© Marketing Teacher — marketingteacher.com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02 The Marketing Environment — Marketing Teacher</dc:title>
  <dc:subject/>
  <dc:creator>Tim Friesner, Marketing Teacher</dc:creator>
  <cp:keywords>marketing, teaching resource, CC BY 4.0, Marketing Teacher</cp:keywords>
  <dc:description>Licensed under Creative Commons Attribution 4.0 International (CC BY 4.0). https://creativecommons.org/licenses/by/4.0/ — Source: https://marketingteacher.com/teachers/</dc:description>
  <cp:lastModifiedBy>Marketing Teacher</cp:lastModifiedBy>
  <cp:revision>1</cp:revision>
  <dcterms:created xsi:type="dcterms:W3CDTF">2026-09-08T00:00:00Z</dcterms:created>
  <dcterms:modified xsi:type="dcterms:W3CDTF">2026-09-23T20:56:15Z</dcterms:modified>
  <cp:category>Marketing education — teaching resource</cp:category>
</cp:coreProperties>
</file>