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27C82"/>
        </a:solidFill>
        <a:effectLst/>
      </p:bgPr>
    </p:bg>
    <p:spTree>
      <p:nvGrpSpPr>
        <p:cNvPr id="1" name=""/>
        <p:cNvGrpSpPr/>
        <p:nvPr/>
      </p:nvGrpSpPr>
      <p:grpSpPr/>
      <p:sp>
        <p:nvSpPr>
          <p:cNvPr id="2" name="TextBox 1"/>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FOUNDATIONS OF MARKETING</a:t>
            </a:r>
          </a:p>
        </p:txBody>
      </p:sp>
      <p:sp>
        <p:nvSpPr>
          <p:cNvPr id="3" name="TextBox 2"/>
          <p:cNvSpPr txBox="1"/>
          <p:nvPr/>
        </p:nvSpPr>
        <p:spPr>
          <a:xfrm>
            <a:off x="822960" y="1417320"/>
            <a:ext cx="7315200" cy="365760"/>
          </a:xfrm>
          <a:prstGeom prst="rect">
            <a:avLst/>
          </a:prstGeom>
          <a:noFill/>
        </p:spPr>
        <p:txBody>
          <a:bodyPr wrap="square">
            <a:spAutoFit/>
          </a:bodyPr>
          <a:lstStyle/>
          <a:p>
            <a:pPr algn="l">
              <a:lnSpc>
                <a:spcPct val="115000"/>
              </a:lnSpc>
            </a:pPr>
            <a:r>
              <a:rPr sz="1300" b="1" i="0">
                <a:solidFill>
                  <a:srgbClr val="FFFFFF"/>
                </a:solidFill>
                <a:latin typeface="Manrope"/>
              </a:rPr>
              <a:t>MODULE 3</a:t>
            </a:r>
          </a:p>
        </p:txBody>
      </p:sp>
      <p:sp>
        <p:nvSpPr>
          <p:cNvPr id="4" name="TextBox 3"/>
          <p:cNvSpPr txBox="1"/>
          <p:nvPr/>
        </p:nvSpPr>
        <p:spPr>
          <a:xfrm>
            <a:off x="777240" y="1783080"/>
            <a:ext cx="10607040" cy="2011680"/>
          </a:xfrm>
          <a:prstGeom prst="rect">
            <a:avLst/>
          </a:prstGeom>
          <a:noFill/>
        </p:spPr>
        <p:txBody>
          <a:bodyPr wrap="square">
            <a:spAutoFit/>
          </a:bodyPr>
          <a:lstStyle/>
          <a:p>
            <a:pPr algn="l">
              <a:lnSpc>
                <a:spcPct val="110000"/>
              </a:lnSpc>
            </a:pPr>
            <a:r>
              <a:rPr sz="3600" b="1" i="0">
                <a:solidFill>
                  <a:srgbClr val="FFFFFF"/>
                </a:solidFill>
                <a:latin typeface="Manrope"/>
              </a:rPr>
              <a:t>Marketing Research &amp; the Marketing Audit</a:t>
            </a:r>
          </a:p>
        </p:txBody>
      </p:sp>
      <p:sp>
        <p:nvSpPr>
          <p:cNvPr id="5" name="TextBox 4"/>
          <p:cNvSpPr txBox="1"/>
          <p:nvPr/>
        </p:nvSpPr>
        <p:spPr>
          <a:xfrm>
            <a:off x="822960" y="3931920"/>
            <a:ext cx="10058400" cy="1188720"/>
          </a:xfrm>
          <a:prstGeom prst="rect">
            <a:avLst/>
          </a:prstGeom>
          <a:noFill/>
        </p:spPr>
        <p:txBody>
          <a:bodyPr wrap="square">
            <a:spAutoFit/>
          </a:bodyPr>
          <a:lstStyle/>
          <a:p>
            <a:pPr algn="l">
              <a:lnSpc>
                <a:spcPct val="135000"/>
              </a:lnSpc>
            </a:pPr>
            <a:r>
              <a:rPr sz="1700" b="0" i="0">
                <a:solidFill>
                  <a:srgbClr val="C9D0E0"/>
                </a:solidFill>
                <a:latin typeface="IBM Plex Sans"/>
              </a:rPr>
              <a:t>Distinguish primary and secondary research, and explain how a marketing audit uses SWOT to review a business's position.</a:t>
            </a:r>
          </a:p>
        </p:txBody>
      </p:sp>
      <p:sp>
        <p:nvSpPr>
          <p:cNvPr id="6" name="TextBox 5"/>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A free lesson deck for teachers · marketingteacher.com/teachers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051560"/>
            <a:ext cx="9144000" cy="548640"/>
          </a:xfrm>
          <a:prstGeom prst="rect">
            <a:avLst/>
          </a:prstGeom>
          <a:noFill/>
        </p:spPr>
        <p:txBody>
          <a:bodyPr wrap="square">
            <a:spAutoFit/>
          </a:bodyPr>
          <a:lstStyle/>
          <a:p>
            <a:pPr algn="l">
              <a:lnSpc>
                <a:spcPct val="115000"/>
              </a:lnSpc>
            </a:pPr>
            <a:r>
              <a:rPr sz="2600" b="1" i="0">
                <a:solidFill>
                  <a:srgbClr val="1E2A4A"/>
                </a:solidFill>
                <a:latin typeface="Manrope"/>
              </a:rPr>
              <a:t>Lesson at a Glance</a:t>
            </a:r>
          </a:p>
        </p:txBody>
      </p:sp>
      <p:sp>
        <p:nvSpPr>
          <p:cNvPr id="5" name="TextBox 4"/>
          <p:cNvSpPr txBox="1"/>
          <p:nvPr/>
        </p:nvSpPr>
        <p:spPr>
          <a:xfrm>
            <a:off x="82296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1.  Learning objective &amp; key vocabulary</a:t>
            </a:r>
          </a:p>
          <a:p>
            <a:pPr>
              <a:lnSpc>
                <a:spcPct val="140000"/>
              </a:lnSpc>
              <a:spcAft>
                <a:spcPts val="1200"/>
              </a:spcAft>
            </a:pPr>
            <a:r>
              <a:rPr sz="1600">
                <a:solidFill>
                  <a:srgbClr val="16192B"/>
                </a:solidFill>
                <a:latin typeface="IBM Plex Sans"/>
              </a:rPr>
              <a:t>2.  Why this matters</a:t>
            </a:r>
          </a:p>
          <a:p>
            <a:pPr>
              <a:lnSpc>
                <a:spcPct val="140000"/>
              </a:lnSpc>
              <a:spcAft>
                <a:spcPts val="1200"/>
              </a:spcAft>
            </a:pPr>
            <a:r>
              <a:rPr sz="1600">
                <a:solidFill>
                  <a:srgbClr val="16192B"/>
                </a:solidFill>
                <a:latin typeface="IBM Plex Sans"/>
              </a:rPr>
              <a:t>3.  Warm-up discussion question</a:t>
            </a:r>
          </a:p>
          <a:p>
            <a:pPr>
              <a:lnSpc>
                <a:spcPct val="140000"/>
              </a:lnSpc>
              <a:spcAft>
                <a:spcPts val="1200"/>
              </a:spcAft>
            </a:pPr>
            <a:r>
              <a:rPr sz="1600">
                <a:solidFill>
                  <a:srgbClr val="16192B"/>
                </a:solidFill>
                <a:latin typeface="IBM Plex Sans"/>
              </a:rPr>
              <a:t>4.  Three core concepts, with examples</a:t>
            </a:r>
          </a:p>
          <a:p>
            <a:pPr>
              <a:lnSpc>
                <a:spcPct val="140000"/>
              </a:lnSpc>
              <a:spcAft>
                <a:spcPts val="1200"/>
              </a:spcAft>
            </a:pPr>
            <a:r>
              <a:rPr sz="1600">
                <a:solidFill>
                  <a:srgbClr val="16192B"/>
                </a:solidFill>
                <a:latin typeface="IBM Plex Sans"/>
              </a:rPr>
              <a:t>5.  Visual model</a:t>
            </a:r>
          </a:p>
          <a:p>
            <a:pPr>
              <a:lnSpc>
                <a:spcPct val="140000"/>
              </a:lnSpc>
              <a:spcAft>
                <a:spcPts val="1200"/>
              </a:spcAft>
            </a:pPr>
            <a:r>
              <a:rPr sz="1600">
                <a:solidFill>
                  <a:srgbClr val="16192B"/>
                </a:solidFill>
                <a:latin typeface="IBM Plex Sans"/>
              </a:rPr>
              <a:t>6.  A common mistake to avoid</a:t>
            </a:r>
          </a:p>
        </p:txBody>
      </p:sp>
      <p:sp>
        <p:nvSpPr>
          <p:cNvPr id="6" name="TextBox 5"/>
          <p:cNvSpPr txBox="1"/>
          <p:nvPr/>
        </p:nvSpPr>
        <p:spPr>
          <a:xfrm>
            <a:off x="617220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  Two more discussion questions</a:t>
            </a:r>
          </a:p>
          <a:p>
            <a:pPr>
              <a:lnSpc>
                <a:spcPct val="140000"/>
              </a:lnSpc>
              <a:spcAft>
                <a:spcPts val="1200"/>
              </a:spcAft>
            </a:pPr>
            <a:r>
              <a:rPr sz="1600">
                <a:solidFill>
                  <a:srgbClr val="16192B"/>
                </a:solidFill>
                <a:latin typeface="IBM Plex Sans"/>
              </a:rPr>
              <a:t>•  Mini case study</a:t>
            </a:r>
          </a:p>
          <a:p>
            <a:pPr>
              <a:lnSpc>
                <a:spcPct val="140000"/>
              </a:lnSpc>
              <a:spcAft>
                <a:spcPts val="1200"/>
              </a:spcAft>
            </a:pPr>
            <a:r>
              <a:rPr sz="1600">
                <a:solidFill>
                  <a:srgbClr val="16192B"/>
                </a:solidFill>
                <a:latin typeface="IBM Plex Sans"/>
              </a:rPr>
              <a:t>•  Teaching outline for this lesson</a:t>
            </a:r>
          </a:p>
          <a:p>
            <a:pPr>
              <a:lnSpc>
                <a:spcPct val="140000"/>
              </a:lnSpc>
              <a:spcAft>
                <a:spcPts val="1200"/>
              </a:spcAft>
            </a:pPr>
            <a:r>
              <a:rPr sz="1600">
                <a:solidFill>
                  <a:srgbClr val="16192B"/>
                </a:solidFill>
                <a:latin typeface="IBM Plex Sans"/>
              </a:rPr>
              <a:t>•  Classroom activity</a:t>
            </a:r>
          </a:p>
          <a:p>
            <a:pPr>
              <a:lnSpc>
                <a:spcPct val="140000"/>
              </a:lnSpc>
              <a:spcAft>
                <a:spcPts val="1200"/>
              </a:spcAft>
            </a:pPr>
            <a:r>
              <a:rPr sz="1600">
                <a:solidFill>
                  <a:srgbClr val="16192B"/>
                </a:solidFill>
                <a:latin typeface="IBM Plex Sans"/>
              </a:rPr>
              <a:t>•  Check for understanding</a:t>
            </a:r>
          </a:p>
          <a:p>
            <a:pPr>
              <a:lnSpc>
                <a:spcPct val="140000"/>
              </a:lnSpc>
              <a:spcAft>
                <a:spcPts val="1200"/>
              </a:spcAft>
            </a:pPr>
            <a:r>
              <a:rPr sz="1600">
                <a:solidFill>
                  <a:srgbClr val="16192B"/>
                </a:solidFill>
                <a:latin typeface="IBM Plex Sans"/>
              </a:rPr>
              <a:t>•  Recap &amp; homework / extension task</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LEARNING OBJECTIVE</a:t>
            </a:r>
          </a:p>
        </p:txBody>
      </p:sp>
      <p:sp>
        <p:nvSpPr>
          <p:cNvPr id="5" name="TextBox 4"/>
          <p:cNvSpPr txBox="1"/>
          <p:nvPr/>
        </p:nvSpPr>
        <p:spPr>
          <a:xfrm>
            <a:off x="822960" y="1691640"/>
            <a:ext cx="9875520" cy="457200"/>
          </a:xfrm>
          <a:prstGeom prst="rect">
            <a:avLst/>
          </a:prstGeom>
          <a:noFill/>
        </p:spPr>
        <p:txBody>
          <a:bodyPr wrap="square">
            <a:spAutoFit/>
          </a:bodyPr>
          <a:lstStyle/>
          <a:p>
            <a:pPr algn="l">
              <a:lnSpc>
                <a:spcPct val="115000"/>
              </a:lnSpc>
            </a:pPr>
            <a:r>
              <a:rPr sz="1600" b="0" i="1">
                <a:solidFill>
                  <a:srgbClr val="5B6478"/>
                </a:solidFill>
                <a:latin typeface="IBM Plex Sans"/>
              </a:rPr>
              <a:t>By the end of this lesson, students will be able to:</a:t>
            </a:r>
          </a:p>
        </p:txBody>
      </p:sp>
      <p:sp>
        <p:nvSpPr>
          <p:cNvPr id="6" name="Rounded Rectangle 5"/>
          <p:cNvSpPr/>
          <p:nvPr/>
        </p:nvSpPr>
        <p:spPr>
          <a:xfrm>
            <a:off x="822960" y="2331720"/>
            <a:ext cx="10515600" cy="210312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331720"/>
            <a:ext cx="82296" cy="210312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88720" y="2606040"/>
            <a:ext cx="9784080" cy="1645920"/>
          </a:xfrm>
          <a:prstGeom prst="rect">
            <a:avLst/>
          </a:prstGeom>
          <a:noFill/>
        </p:spPr>
        <p:txBody>
          <a:bodyPr wrap="square" anchor="ctr">
            <a:spAutoFit/>
          </a:bodyPr>
          <a:lstStyle/>
          <a:p>
            <a:pPr algn="l">
              <a:lnSpc>
                <a:spcPct val="135000"/>
              </a:lnSpc>
            </a:pPr>
            <a:r>
              <a:rPr sz="2400" b="1" i="0">
                <a:solidFill>
                  <a:srgbClr val="1E2A4A"/>
                </a:solidFill>
                <a:latin typeface="Manrope"/>
              </a:rPr>
              <a:t>Distinguish primary and secondary research, and explain how a marketing audit uses SWOT to review a business's position.</a:t>
            </a:r>
          </a:p>
        </p:txBody>
      </p:sp>
      <p:sp>
        <p:nvSpPr>
          <p:cNvPr id="9" name="Rectangle 8"/>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1" name="TextBox 10"/>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KEY VOCABULARY</a:t>
            </a:r>
          </a:p>
        </p:txBody>
      </p:sp>
      <p:sp>
        <p:nvSpPr>
          <p:cNvPr id="5" name="TextBox 4"/>
          <p:cNvSpPr txBox="1"/>
          <p:nvPr/>
        </p:nvSpPr>
        <p:spPr>
          <a:xfrm>
            <a:off x="822960" y="160020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Introduce these terms before moving into the core concepts.</a:t>
            </a:r>
          </a:p>
        </p:txBody>
      </p:sp>
      <p:sp>
        <p:nvSpPr>
          <p:cNvPr id="6" name="Rounded Rectangle 5"/>
          <p:cNvSpPr/>
          <p:nvPr/>
        </p:nvSpPr>
        <p:spPr>
          <a:xfrm>
            <a:off x="822960" y="228600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28600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28600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Primary research</a:t>
            </a:r>
          </a:p>
        </p:txBody>
      </p:sp>
      <p:sp>
        <p:nvSpPr>
          <p:cNvPr id="9" name="Rounded Rectangle 8"/>
          <p:cNvSpPr/>
          <p:nvPr/>
        </p:nvSpPr>
        <p:spPr>
          <a:xfrm>
            <a:off x="4404360" y="228600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404360" y="228600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7240" y="228600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Secondary research</a:t>
            </a:r>
          </a:p>
        </p:txBody>
      </p:sp>
      <p:sp>
        <p:nvSpPr>
          <p:cNvPr id="12" name="Rounded Rectangle 11"/>
          <p:cNvSpPr/>
          <p:nvPr/>
        </p:nvSpPr>
        <p:spPr>
          <a:xfrm>
            <a:off x="7985759" y="228600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985759" y="228600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68639" y="228600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Marketing audit</a:t>
            </a:r>
          </a:p>
        </p:txBody>
      </p:sp>
      <p:sp>
        <p:nvSpPr>
          <p:cNvPr id="15" name="Rounded Rectangle 14"/>
          <p:cNvSpPr/>
          <p:nvPr/>
        </p:nvSpPr>
        <p:spPr>
          <a:xfrm>
            <a:off x="822960" y="324612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22960" y="324612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324612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SWOT</a:t>
            </a:r>
          </a:p>
        </p:txBody>
      </p:sp>
      <p:sp>
        <p:nvSpPr>
          <p:cNvPr id="18" name="Rounded Rectangle 17"/>
          <p:cNvSpPr/>
          <p:nvPr/>
        </p:nvSpPr>
        <p:spPr>
          <a:xfrm>
            <a:off x="4404360" y="324612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404360" y="324612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587240" y="324612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Strengths</a:t>
            </a:r>
          </a:p>
        </p:txBody>
      </p:sp>
      <p:sp>
        <p:nvSpPr>
          <p:cNvPr id="21" name="Rounded Rectangle 20"/>
          <p:cNvSpPr/>
          <p:nvPr/>
        </p:nvSpPr>
        <p:spPr>
          <a:xfrm>
            <a:off x="7985759" y="324612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985759" y="324612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168639" y="324612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Weaknesses</a:t>
            </a:r>
          </a:p>
        </p:txBody>
      </p:sp>
      <p:sp>
        <p:nvSpPr>
          <p:cNvPr id="24" name="Rounded Rectangle 23"/>
          <p:cNvSpPr/>
          <p:nvPr/>
        </p:nvSpPr>
        <p:spPr>
          <a:xfrm>
            <a:off x="822960" y="420624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22960" y="420624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5840" y="420624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Opportunities</a:t>
            </a:r>
          </a:p>
        </p:txBody>
      </p:sp>
      <p:sp>
        <p:nvSpPr>
          <p:cNvPr id="27" name="Rounded Rectangle 26"/>
          <p:cNvSpPr/>
          <p:nvPr/>
        </p:nvSpPr>
        <p:spPr>
          <a:xfrm>
            <a:off x="4404360" y="4206240"/>
            <a:ext cx="33528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404360" y="4206240"/>
            <a:ext cx="54864" cy="777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587240" y="4206240"/>
            <a:ext cx="3032760" cy="777240"/>
          </a:xfrm>
          <a:prstGeom prst="rect">
            <a:avLst/>
          </a:prstGeom>
          <a:noFill/>
        </p:spPr>
        <p:txBody>
          <a:bodyPr wrap="square" anchor="ctr">
            <a:spAutoFit/>
          </a:bodyPr>
          <a:lstStyle/>
          <a:p>
            <a:pPr algn="l">
              <a:lnSpc>
                <a:spcPct val="110000"/>
              </a:lnSpc>
            </a:pPr>
            <a:r>
              <a:rPr sz="1450" b="1" i="0">
                <a:solidFill>
                  <a:srgbClr val="1E2A4A"/>
                </a:solidFill>
                <a:latin typeface="Manrope"/>
              </a:rPr>
              <a:t>Threats</a:t>
            </a:r>
          </a:p>
        </p:txBody>
      </p:sp>
      <p:sp>
        <p:nvSpPr>
          <p:cNvPr id="30" name="Rectangle 29"/>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32" name="TextBox 31"/>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6213A"/>
        </a:solidFill>
        <a:effectLst/>
      </p:bgPr>
    </p:bg>
    <p:spTree>
      <p:nvGrpSpPr>
        <p:cNvPr id="1" name=""/>
        <p:cNvGrpSpPr/>
        <p:nvPr/>
      </p:nvGrpSpPr>
      <p:grpSpPr/>
      <p:sp>
        <p:nvSpPr>
          <p:cNvPr id="2" name="TextBox 1"/>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WHY THIS MATTERS</a:t>
            </a:r>
          </a:p>
        </p:txBody>
      </p:sp>
      <p:sp>
        <p:nvSpPr>
          <p:cNvPr id="3" name="TextBox 2"/>
          <p:cNvSpPr txBox="1"/>
          <p:nvPr/>
        </p:nvSpPr>
        <p:spPr>
          <a:xfrm>
            <a:off x="822960" y="1828800"/>
            <a:ext cx="10058400" cy="2926080"/>
          </a:xfrm>
          <a:prstGeom prst="rect">
            <a:avLst/>
          </a:prstGeom>
          <a:noFill/>
        </p:spPr>
        <p:txBody>
          <a:bodyPr wrap="square">
            <a:spAutoFit/>
          </a:bodyPr>
          <a:lstStyle/>
          <a:p>
            <a:pPr algn="l">
              <a:lnSpc>
                <a:spcPct val="140000"/>
              </a:lnSpc>
            </a:pPr>
            <a:r>
              <a:rPr sz="2400" b="1" i="0">
                <a:solidFill>
                  <a:srgbClr val="FFFFFF"/>
                </a:solidFill>
                <a:latin typeface="Manrope"/>
              </a:rPr>
              <a:t>Every decision in the rest of this course — who to target, what mix to use, what strategy to follow — should be grounded in evidence, not guesswork. This module is where that evidence gets gathered and organised.</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Module 3 of 11 · Foundations of Marketing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27C82"/>
        </a:solidFill>
        <a:effectLst/>
      </p:bgPr>
    </p:bg>
    <p:spTree>
      <p:nvGrpSpPr>
        <p:cNvPr id="1" name=""/>
        <p:cNvGrpSpPr/>
        <p:nvPr/>
      </p:nvGrpSpPr>
      <p:grpSpPr/>
      <p:sp>
        <p:nvSpPr>
          <p:cNvPr id="2" name="TextBox 1"/>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WARM-UP QUESTION</a:t>
            </a:r>
          </a:p>
        </p:txBody>
      </p:sp>
      <p:sp>
        <p:nvSpPr>
          <p:cNvPr id="3" name="TextBox 2"/>
          <p:cNvSpPr txBox="1"/>
          <p:nvPr/>
        </p:nvSpPr>
        <p:spPr>
          <a:xfrm>
            <a:off x="777240" y="1965960"/>
            <a:ext cx="10515600" cy="640080"/>
          </a:xfrm>
          <a:prstGeom prst="rect">
            <a:avLst/>
          </a:prstGeom>
          <a:noFill/>
        </p:spPr>
        <p:txBody>
          <a:bodyPr wrap="square">
            <a:spAutoFit/>
          </a:bodyPr>
          <a:lstStyle/>
          <a:p>
            <a:pPr algn="l">
              <a:lnSpc>
                <a:spcPct val="115000"/>
              </a:lnSpc>
            </a:pPr>
            <a:r>
              <a:rPr sz="7000" b="1" i="0">
                <a:solidFill>
                  <a:srgbClr val="FFFFFF"/>
                </a:solidFill>
                <a:latin typeface="Manrope"/>
              </a:rPr>
              <a:t>“</a:t>
            </a:r>
          </a:p>
        </p:txBody>
      </p:sp>
      <p:sp>
        <p:nvSpPr>
          <p:cNvPr id="4" name="TextBox 3"/>
          <p:cNvSpPr txBox="1"/>
          <p:nvPr/>
        </p:nvSpPr>
        <p:spPr>
          <a:xfrm>
            <a:off x="822960" y="2743200"/>
            <a:ext cx="10332720" cy="2011680"/>
          </a:xfrm>
          <a:prstGeom prst="rect">
            <a:avLst/>
          </a:prstGeom>
          <a:noFill/>
        </p:spPr>
        <p:txBody>
          <a:bodyPr wrap="square">
            <a:spAutoFit/>
          </a:bodyPr>
          <a:lstStyle/>
          <a:p>
            <a:pPr algn="l">
              <a:lnSpc>
                <a:spcPct val="130000"/>
              </a:lnSpc>
            </a:pPr>
            <a:r>
              <a:rPr sz="2800" b="1" i="0">
                <a:solidFill>
                  <a:srgbClr val="FFFFFF"/>
                </a:solidFill>
                <a:latin typeface="Manrope"/>
              </a:rPr>
              <a:t>If you wanted to know whether your school canteen should add a new menu item, how would you find out?</a:t>
            </a:r>
          </a:p>
        </p:txBody>
      </p:sp>
      <p:sp>
        <p:nvSpPr>
          <p:cNvPr id="5" name="TextBox 4"/>
          <p:cNvSpPr txBox="1"/>
          <p:nvPr/>
        </p:nvSpPr>
        <p:spPr>
          <a:xfrm>
            <a:off x="822960" y="5989320"/>
            <a:ext cx="9144000" cy="365760"/>
          </a:xfrm>
          <a:prstGeom prst="rect">
            <a:avLst/>
          </a:prstGeom>
          <a:noFill/>
        </p:spPr>
        <p:txBody>
          <a:bodyPr wrap="square">
            <a:spAutoFit/>
          </a:bodyPr>
          <a:lstStyle/>
          <a:p>
            <a:pPr algn="l">
              <a:lnSpc>
                <a:spcPct val="115000"/>
              </a:lnSpc>
            </a:pPr>
            <a:r>
              <a:rPr sz="1350" b="0" i="0">
                <a:solidFill>
                  <a:srgbClr val="C9D0E0"/>
                </a:solidFill>
                <a:latin typeface="IBM Plex Sans"/>
              </a:rPr>
              <a:t>Ask this before you begin — take a few answers before revealing the module.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CORE CONCEPT 1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Primary research is collected first-hand</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Surveys, interviews, focus groups and observation gathered specifically for the question at hand.</a:t>
            </a:r>
          </a:p>
        </p:txBody>
      </p:sp>
      <p:sp>
        <p:nvSpPr>
          <p:cNvPr id="7" name="Rounded Rectangle 6"/>
          <p:cNvSpPr/>
          <p:nvPr/>
        </p:nvSpPr>
        <p:spPr>
          <a:xfrm>
            <a:off x="822960" y="4114800"/>
            <a:ext cx="10515600" cy="173736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27C82"/>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café owner handing out a five-question survey to this week's customers is doing primary research.</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CORE CONCEPT 2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Secondary research already exists</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Published reports, government statistics, industry data and past company records, gathered for some other original purpose but reusable here.</a:t>
            </a:r>
          </a:p>
        </p:txBody>
      </p:sp>
      <p:sp>
        <p:nvSpPr>
          <p:cNvPr id="7" name="Rounded Rectangle 6"/>
          <p:cNvSpPr/>
          <p:nvPr/>
        </p:nvSpPr>
        <p:spPr>
          <a:xfrm>
            <a:off x="822960" y="4114800"/>
            <a:ext cx="10515600" cy="173736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27C82"/>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Checking national census data on local age groups before opening a shop is secondary research.</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CORE CONCEPT 3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The marketing audit brings it together as SWOT</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Internal Strengths and Weaknesses are compared against external Opportunities and Threats to give a structured snapshot of where a business stands.</a:t>
            </a:r>
          </a:p>
        </p:txBody>
      </p:sp>
      <p:sp>
        <p:nvSpPr>
          <p:cNvPr id="7" name="Rounded Rectangle 6"/>
          <p:cNvSpPr/>
          <p:nvPr/>
        </p:nvSpPr>
        <p:spPr>
          <a:xfrm>
            <a:off x="822960" y="4114800"/>
            <a:ext cx="10515600" cy="173736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27C82"/>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gym might list "loyal member base" as a Strength and "an ageing building" as a Weakness, then note a new competitor opening nearby as a Threat.</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VISUAL MODEL</a:t>
            </a:r>
          </a:p>
        </p:txBody>
      </p:sp>
      <p:sp>
        <p:nvSpPr>
          <p:cNvPr id="5" name="Rounded Rectangle 4"/>
          <p:cNvSpPr/>
          <p:nvPr/>
        </p:nvSpPr>
        <p:spPr>
          <a:xfrm>
            <a:off x="822960" y="1600200"/>
            <a:ext cx="5157216" cy="2139696"/>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600200"/>
            <a:ext cx="64008" cy="2139696"/>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51560" y="1746504"/>
            <a:ext cx="4745736" cy="365760"/>
          </a:xfrm>
          <a:prstGeom prst="rect">
            <a:avLst/>
          </a:prstGeom>
          <a:noFill/>
        </p:spPr>
        <p:txBody>
          <a:bodyPr wrap="square">
            <a:spAutoFit/>
          </a:bodyPr>
          <a:lstStyle/>
          <a:p>
            <a:pPr algn="l">
              <a:lnSpc>
                <a:spcPct val="105000"/>
              </a:lnSpc>
            </a:pPr>
            <a:r>
              <a:rPr sz="1500" b="1" i="0">
                <a:solidFill>
                  <a:srgbClr val="127C82"/>
                </a:solidFill>
                <a:latin typeface="Manrope"/>
              </a:rPr>
              <a:t>Strengths</a:t>
            </a:r>
          </a:p>
        </p:txBody>
      </p:sp>
      <p:sp>
        <p:nvSpPr>
          <p:cNvPr id="8" name="TextBox 7"/>
          <p:cNvSpPr txBox="1"/>
          <p:nvPr/>
        </p:nvSpPr>
        <p:spPr>
          <a:xfrm>
            <a:off x="1051560" y="2130552"/>
            <a:ext cx="4745736" cy="1453896"/>
          </a:xfrm>
          <a:prstGeom prst="rect">
            <a:avLst/>
          </a:prstGeom>
          <a:noFill/>
        </p:spPr>
        <p:txBody>
          <a:bodyPr wrap="square">
            <a:spAutoFit/>
          </a:bodyPr>
          <a:lstStyle/>
          <a:p>
            <a:pPr algn="l">
              <a:lnSpc>
                <a:spcPct val="125000"/>
              </a:lnSpc>
            </a:pPr>
            <a:r>
              <a:rPr sz="1250" b="0" i="0">
                <a:solidFill>
                  <a:srgbClr val="16192B"/>
                </a:solidFill>
                <a:latin typeface="IBM Plex Sans"/>
              </a:rPr>
              <a:t>Internal advantages the business already has</a:t>
            </a:r>
          </a:p>
        </p:txBody>
      </p:sp>
      <p:sp>
        <p:nvSpPr>
          <p:cNvPr id="9" name="Rounded Rectangle 8"/>
          <p:cNvSpPr/>
          <p:nvPr/>
        </p:nvSpPr>
        <p:spPr>
          <a:xfrm>
            <a:off x="6181344" y="1600200"/>
            <a:ext cx="5157216" cy="2139696"/>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81344" y="1600200"/>
            <a:ext cx="64008" cy="2139696"/>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9944" y="1746504"/>
            <a:ext cx="4745736" cy="365760"/>
          </a:xfrm>
          <a:prstGeom prst="rect">
            <a:avLst/>
          </a:prstGeom>
          <a:noFill/>
        </p:spPr>
        <p:txBody>
          <a:bodyPr wrap="square">
            <a:spAutoFit/>
          </a:bodyPr>
          <a:lstStyle/>
          <a:p>
            <a:pPr algn="l">
              <a:lnSpc>
                <a:spcPct val="105000"/>
              </a:lnSpc>
            </a:pPr>
            <a:r>
              <a:rPr sz="1500" b="1" i="0">
                <a:solidFill>
                  <a:srgbClr val="127C82"/>
                </a:solidFill>
                <a:latin typeface="Manrope"/>
              </a:rPr>
              <a:t>Weaknesses</a:t>
            </a:r>
          </a:p>
        </p:txBody>
      </p:sp>
      <p:sp>
        <p:nvSpPr>
          <p:cNvPr id="12" name="TextBox 11"/>
          <p:cNvSpPr txBox="1"/>
          <p:nvPr/>
        </p:nvSpPr>
        <p:spPr>
          <a:xfrm>
            <a:off x="6409944" y="2130552"/>
            <a:ext cx="4745736" cy="1453896"/>
          </a:xfrm>
          <a:prstGeom prst="rect">
            <a:avLst/>
          </a:prstGeom>
          <a:noFill/>
        </p:spPr>
        <p:txBody>
          <a:bodyPr wrap="square">
            <a:spAutoFit/>
          </a:bodyPr>
          <a:lstStyle/>
          <a:p>
            <a:pPr algn="l">
              <a:lnSpc>
                <a:spcPct val="125000"/>
              </a:lnSpc>
            </a:pPr>
            <a:r>
              <a:rPr sz="1250" b="0" i="0">
                <a:solidFill>
                  <a:srgbClr val="16192B"/>
                </a:solidFill>
                <a:latin typeface="IBM Plex Sans"/>
              </a:rPr>
              <a:t>Internal limitations holding it back</a:t>
            </a:r>
          </a:p>
        </p:txBody>
      </p:sp>
      <p:sp>
        <p:nvSpPr>
          <p:cNvPr id="13" name="Rounded Rectangle 12"/>
          <p:cNvSpPr/>
          <p:nvPr/>
        </p:nvSpPr>
        <p:spPr>
          <a:xfrm>
            <a:off x="822960" y="3941064"/>
            <a:ext cx="5157216" cy="2139696"/>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22960" y="3941064"/>
            <a:ext cx="64008" cy="2139696"/>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51560" y="4087368"/>
            <a:ext cx="4745736" cy="365760"/>
          </a:xfrm>
          <a:prstGeom prst="rect">
            <a:avLst/>
          </a:prstGeom>
          <a:noFill/>
        </p:spPr>
        <p:txBody>
          <a:bodyPr wrap="square">
            <a:spAutoFit/>
          </a:bodyPr>
          <a:lstStyle/>
          <a:p>
            <a:pPr algn="l">
              <a:lnSpc>
                <a:spcPct val="105000"/>
              </a:lnSpc>
            </a:pPr>
            <a:r>
              <a:rPr sz="1500" b="1" i="0">
                <a:solidFill>
                  <a:srgbClr val="127C82"/>
                </a:solidFill>
                <a:latin typeface="Manrope"/>
              </a:rPr>
              <a:t>Opportunities</a:t>
            </a:r>
          </a:p>
        </p:txBody>
      </p:sp>
      <p:sp>
        <p:nvSpPr>
          <p:cNvPr id="16" name="TextBox 15"/>
          <p:cNvSpPr txBox="1"/>
          <p:nvPr/>
        </p:nvSpPr>
        <p:spPr>
          <a:xfrm>
            <a:off x="1051560" y="4471416"/>
            <a:ext cx="4745736" cy="1453896"/>
          </a:xfrm>
          <a:prstGeom prst="rect">
            <a:avLst/>
          </a:prstGeom>
          <a:noFill/>
        </p:spPr>
        <p:txBody>
          <a:bodyPr wrap="square">
            <a:spAutoFit/>
          </a:bodyPr>
          <a:lstStyle/>
          <a:p>
            <a:pPr algn="l">
              <a:lnSpc>
                <a:spcPct val="125000"/>
              </a:lnSpc>
            </a:pPr>
            <a:r>
              <a:rPr sz="1250" b="0" i="0">
                <a:solidFill>
                  <a:srgbClr val="16192B"/>
                </a:solidFill>
                <a:latin typeface="IBM Plex Sans"/>
              </a:rPr>
              <a:t>External conditions it could exploit</a:t>
            </a:r>
          </a:p>
        </p:txBody>
      </p:sp>
      <p:sp>
        <p:nvSpPr>
          <p:cNvPr id="17" name="Rounded Rectangle 16"/>
          <p:cNvSpPr/>
          <p:nvPr/>
        </p:nvSpPr>
        <p:spPr>
          <a:xfrm>
            <a:off x="6181344" y="3941064"/>
            <a:ext cx="5157216" cy="2139696"/>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181344" y="3941064"/>
            <a:ext cx="64008" cy="2139696"/>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4087368"/>
            <a:ext cx="4745736" cy="365760"/>
          </a:xfrm>
          <a:prstGeom prst="rect">
            <a:avLst/>
          </a:prstGeom>
          <a:noFill/>
        </p:spPr>
        <p:txBody>
          <a:bodyPr wrap="square">
            <a:spAutoFit/>
          </a:bodyPr>
          <a:lstStyle/>
          <a:p>
            <a:pPr algn="l">
              <a:lnSpc>
                <a:spcPct val="105000"/>
              </a:lnSpc>
            </a:pPr>
            <a:r>
              <a:rPr sz="1500" b="1" i="0">
                <a:solidFill>
                  <a:srgbClr val="127C82"/>
                </a:solidFill>
                <a:latin typeface="Manrope"/>
              </a:rPr>
              <a:t>Threats</a:t>
            </a:r>
          </a:p>
        </p:txBody>
      </p:sp>
      <p:sp>
        <p:nvSpPr>
          <p:cNvPr id="20" name="TextBox 19"/>
          <p:cNvSpPr txBox="1"/>
          <p:nvPr/>
        </p:nvSpPr>
        <p:spPr>
          <a:xfrm>
            <a:off x="6409944" y="4471416"/>
            <a:ext cx="4745736" cy="1453896"/>
          </a:xfrm>
          <a:prstGeom prst="rect">
            <a:avLst/>
          </a:prstGeom>
          <a:noFill/>
        </p:spPr>
        <p:txBody>
          <a:bodyPr wrap="square">
            <a:spAutoFit/>
          </a:bodyPr>
          <a:lstStyle/>
          <a:p>
            <a:pPr algn="l">
              <a:lnSpc>
                <a:spcPct val="125000"/>
              </a:lnSpc>
            </a:pPr>
            <a:r>
              <a:rPr sz="1250" b="0" i="0">
                <a:solidFill>
                  <a:srgbClr val="16192B"/>
                </a:solidFill>
                <a:latin typeface="IBM Plex Sans"/>
              </a:rPr>
              <a:t>External conditions that could harm it</a:t>
            </a:r>
          </a:p>
        </p:txBody>
      </p:sp>
      <p:sp>
        <p:nvSpPr>
          <p:cNvPr id="21" name="Rectangle 2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23" name="TextBox 2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463040"/>
            <a:ext cx="10515600" cy="3108960"/>
          </a:xfrm>
          <a:prstGeom prst="roundRect">
            <a:avLst>
              <a:gd name="adj" fmla="val 6000"/>
            </a:avLst>
          </a:prstGeom>
          <a:solidFill>
            <a:srgbClr val="FBE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463040"/>
            <a:ext cx="82296" cy="3108960"/>
          </a:xfrm>
          <a:prstGeom prst="rect">
            <a:avLst/>
          </a:prstGeom>
          <a:solidFill>
            <a:srgbClr val="D972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784080" cy="457200"/>
          </a:xfrm>
          <a:prstGeom prst="rect">
            <a:avLst/>
          </a:prstGeom>
          <a:noFill/>
        </p:spPr>
        <p:txBody>
          <a:bodyPr wrap="square">
            <a:spAutoFit/>
          </a:bodyPr>
          <a:lstStyle/>
          <a:p>
            <a:pPr algn="l">
              <a:lnSpc>
                <a:spcPct val="115000"/>
              </a:lnSpc>
            </a:pPr>
            <a:r>
              <a:rPr sz="1500" b="1" i="0">
                <a:solidFill>
                  <a:srgbClr val="D9722F"/>
                </a:solidFill>
                <a:latin typeface="Manrope"/>
              </a:rPr>
              <a:t>COMMON MISTAKE TO AVOID</a:t>
            </a:r>
          </a:p>
        </p:txBody>
      </p:sp>
      <p:sp>
        <p:nvSpPr>
          <p:cNvPr id="7" name="TextBox 6"/>
          <p:cNvSpPr txBox="1"/>
          <p:nvPr/>
        </p:nvSpPr>
        <p:spPr>
          <a:xfrm>
            <a:off x="1188720" y="2331720"/>
            <a:ext cx="9784080" cy="2011680"/>
          </a:xfrm>
          <a:prstGeom prst="rect">
            <a:avLst/>
          </a:prstGeom>
          <a:noFill/>
        </p:spPr>
        <p:txBody>
          <a:bodyPr wrap="square">
            <a:spAutoFit/>
          </a:bodyPr>
          <a:lstStyle/>
          <a:p>
            <a:pPr algn="l">
              <a:lnSpc>
                <a:spcPct val="140000"/>
              </a:lnSpc>
            </a:pPr>
            <a:r>
              <a:rPr sz="2000" b="1" i="0">
                <a:solidFill>
                  <a:srgbClr val="5A2E10"/>
                </a:solidFill>
                <a:latin typeface="Manrope"/>
              </a:rPr>
              <a:t>Padding a SWOT grid with vague entries like "good service" or "the economy" — every entry should be specific enough that someone else could act on it.</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Can the same fact be both a Strength and a Weakness, depending on how you look at it?</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Why might primary research be worth the extra cost and time compared to just using secondary sources?</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MINI CASE STUDY</a:t>
            </a:r>
          </a:p>
        </p:txBody>
      </p:sp>
      <p:sp>
        <p:nvSpPr>
          <p:cNvPr id="5" name="Rounded Rectangle 4"/>
          <p:cNvSpPr/>
          <p:nvPr/>
        </p:nvSpPr>
        <p:spPr>
          <a:xfrm>
            <a:off x="822960" y="1554480"/>
            <a:ext cx="10515600" cy="4206240"/>
          </a:xfrm>
          <a:prstGeom prst="roundRect">
            <a:avLst>
              <a:gd name="adj" fmla="val 6000"/>
            </a:avLst>
          </a:prstGeom>
          <a:solidFill>
            <a:srgbClr val="FFFFFF"/>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554480"/>
            <a:ext cx="82296" cy="42062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1874519"/>
            <a:ext cx="9784080" cy="3566160"/>
          </a:xfrm>
          <a:prstGeom prst="rect">
            <a:avLst/>
          </a:prstGeom>
          <a:noFill/>
        </p:spPr>
        <p:txBody>
          <a:bodyPr wrap="square">
            <a:spAutoFit/>
          </a:bodyPr>
          <a:lstStyle/>
          <a:p>
            <a:pPr algn="l">
              <a:lnSpc>
                <a:spcPct val="150000"/>
              </a:lnSpc>
            </a:pPr>
            <a:r>
              <a:rPr sz="1800" b="0" i="0">
                <a:solidFill>
                  <a:srgbClr val="16192B"/>
                </a:solidFill>
                <a:latin typeface="IBM Plex Sans"/>
              </a:rPr>
              <a:t>A family-run hardware store used secondary research (national DIY spending trends) to spot rising demand, then ran its own primary survey of regular customers to confirm exactly which product category to stock more of — combining both research types gave more confidence than either alone.</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TEACHING OUTLINE</a:t>
            </a:r>
          </a:p>
        </p:txBody>
      </p:sp>
      <p:sp>
        <p:nvSpPr>
          <p:cNvPr id="5" name="TextBox 4"/>
          <p:cNvSpPr txBox="1"/>
          <p:nvPr/>
        </p:nvSpPr>
        <p:spPr>
          <a:xfrm>
            <a:off x="822960" y="146304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A suggested path through this lesson's core material.</a:t>
            </a:r>
          </a:p>
        </p:txBody>
      </p:sp>
      <p:sp>
        <p:nvSpPr>
          <p:cNvPr id="6" name="TextBox 5"/>
          <p:cNvSpPr txBox="1"/>
          <p:nvPr/>
        </p:nvSpPr>
        <p:spPr>
          <a:xfrm>
            <a:off x="822960" y="2057400"/>
            <a:ext cx="9875520" cy="3657600"/>
          </a:xfrm>
          <a:prstGeom prst="rect">
            <a:avLst/>
          </a:prstGeom>
          <a:noFill/>
        </p:spPr>
        <p:txBody>
          <a:bodyPr wrap="square">
            <a:spAutoFit/>
          </a:bodyPr>
          <a:lstStyle/>
          <a:p>
            <a:pPr>
              <a:lnSpc>
                <a:spcPct val="150000"/>
              </a:lnSpc>
              <a:spcAft>
                <a:spcPts val="1800"/>
              </a:spcAft>
            </a:pPr>
            <a:r>
              <a:rPr sz="1900">
                <a:solidFill>
                  <a:srgbClr val="16192B"/>
                </a:solidFill>
                <a:latin typeface="IBM Plex Sans"/>
              </a:rPr>
              <a:t>1.  Compare primary vs secondary research methods and when each is used.</a:t>
            </a:r>
          </a:p>
          <a:p>
            <a:pPr>
              <a:lnSpc>
                <a:spcPct val="150000"/>
              </a:lnSpc>
              <a:spcAft>
                <a:spcPts val="1800"/>
              </a:spcAft>
            </a:pPr>
            <a:r>
              <a:rPr sz="1900">
                <a:solidFill>
                  <a:srgbClr val="16192B"/>
                </a:solidFill>
                <a:latin typeface="IBM Plex Sans"/>
              </a:rPr>
              <a:t>2.  Introduce the marketing audit as a structured review process.</a:t>
            </a:r>
          </a:p>
          <a:p>
            <a:pPr>
              <a:lnSpc>
                <a:spcPct val="150000"/>
              </a:lnSpc>
              <a:spcAft>
                <a:spcPts val="1800"/>
              </a:spcAft>
            </a:pPr>
            <a:r>
              <a:rPr sz="1900">
                <a:solidFill>
                  <a:srgbClr val="16192B"/>
                </a:solidFill>
                <a:latin typeface="IBM Plex Sans"/>
              </a:rPr>
              <a:t>3.  Build a SWOT grid together, as a class, for a familiar organisation.</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280160"/>
            <a:ext cx="10515600" cy="448056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280160"/>
            <a:ext cx="82296" cy="448056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554480"/>
            <a:ext cx="9784080" cy="457200"/>
          </a:xfrm>
          <a:prstGeom prst="rect">
            <a:avLst/>
          </a:prstGeom>
          <a:noFill/>
        </p:spPr>
        <p:txBody>
          <a:bodyPr wrap="square">
            <a:spAutoFit/>
          </a:bodyPr>
          <a:lstStyle/>
          <a:p>
            <a:pPr algn="l">
              <a:lnSpc>
                <a:spcPct val="115000"/>
              </a:lnSpc>
            </a:pPr>
            <a:r>
              <a:rPr sz="1500" b="1" i="0">
                <a:solidFill>
                  <a:srgbClr val="127C82"/>
                </a:solidFill>
                <a:latin typeface="Manrope"/>
              </a:rPr>
              <a:t>CLASSROOM ACTIVITY</a:t>
            </a:r>
          </a:p>
        </p:txBody>
      </p:sp>
      <p:sp>
        <p:nvSpPr>
          <p:cNvPr id="7" name="TextBox 6"/>
          <p:cNvSpPr txBox="1"/>
          <p:nvPr/>
        </p:nvSpPr>
        <p:spPr>
          <a:xfrm>
            <a:off x="1188720" y="2103120"/>
            <a:ext cx="9784080" cy="3383280"/>
          </a:xfrm>
          <a:prstGeom prst="rect">
            <a:avLst/>
          </a:prstGeom>
          <a:noFill/>
        </p:spPr>
        <p:txBody>
          <a:bodyPr wrap="square">
            <a:spAutoFit/>
          </a:bodyPr>
          <a:lstStyle/>
          <a:p>
            <a:pPr algn="l">
              <a:lnSpc>
                <a:spcPct val="150000"/>
              </a:lnSpc>
            </a:pPr>
            <a:r>
              <a:rPr sz="2100" b="0" i="0">
                <a:solidFill>
                  <a:srgbClr val="16192B"/>
                </a:solidFill>
                <a:latin typeface="IBM Plex Sans"/>
              </a:rPr>
              <a:t>Students complete a mini SWOT analysis for their own school or a local business.</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CHECK FOR UNDERSTANDING</a:t>
            </a:r>
          </a:p>
        </p:txBody>
      </p:sp>
      <p:sp>
        <p:nvSpPr>
          <p:cNvPr id="5" name="Rounded Rectangle 4"/>
          <p:cNvSpPr/>
          <p:nvPr/>
        </p:nvSpPr>
        <p:spPr>
          <a:xfrm>
            <a:off x="822960" y="1600200"/>
            <a:ext cx="10515600" cy="201168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600200"/>
            <a:ext cx="73152" cy="201168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1828800"/>
            <a:ext cx="9875520" cy="1554480"/>
          </a:xfrm>
          <a:prstGeom prst="rect">
            <a:avLst/>
          </a:prstGeom>
          <a:noFill/>
        </p:spPr>
        <p:txBody>
          <a:bodyPr wrap="square">
            <a:spAutoFit/>
          </a:bodyPr>
          <a:lstStyle/>
          <a:p>
            <a:pPr algn="l">
              <a:lnSpc>
                <a:spcPct val="135000"/>
              </a:lnSpc>
            </a:pPr>
            <a:r>
              <a:rPr sz="1550" b="0" i="0">
                <a:solidFill>
                  <a:srgbClr val="16192B"/>
                </a:solidFill>
                <a:latin typeface="IBM Plex Sans"/>
              </a:rPr>
              <a:t>Cold-call a student to restate this lesson's objective in their own words:</a:t>
            </a:r>
          </a:p>
          <a:p>
            <a:pPr algn="l">
              <a:lnSpc>
                <a:spcPct val="135000"/>
              </a:lnSpc>
            </a:pPr>
            <a:r>
              <a:rPr sz="1550" b="0" i="0">
                <a:solidFill>
                  <a:srgbClr val="16192B"/>
                </a:solidFill>
                <a:latin typeface="IBM Plex Sans"/>
              </a:rPr>
              <a:t>“Distinguish primary and secondary research, and explain how a marketing audit uses SWOT to review a business's position.”</a:t>
            </a:r>
          </a:p>
        </p:txBody>
      </p:sp>
      <p:sp>
        <p:nvSpPr>
          <p:cNvPr id="8" name="Rounded Rectangle 7"/>
          <p:cNvSpPr/>
          <p:nvPr/>
        </p:nvSpPr>
        <p:spPr>
          <a:xfrm>
            <a:off x="822960" y="3840480"/>
            <a:ext cx="10515600" cy="137160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22960" y="3840480"/>
            <a:ext cx="73152" cy="137160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43000" y="4041648"/>
            <a:ext cx="9875520" cy="1005840"/>
          </a:xfrm>
          <a:prstGeom prst="rect">
            <a:avLst/>
          </a:prstGeom>
          <a:noFill/>
        </p:spPr>
        <p:txBody>
          <a:bodyPr wrap="square">
            <a:spAutoFit/>
          </a:bodyPr>
          <a:lstStyle/>
          <a:p>
            <a:pPr algn="l">
              <a:lnSpc>
                <a:spcPct val="130000"/>
              </a:lnSpc>
            </a:pPr>
            <a:r>
              <a:rPr sz="1600" b="1" i="0">
                <a:solidFill>
                  <a:srgbClr val="1E2A4A"/>
                </a:solidFill>
                <a:latin typeface="Manrope"/>
              </a:rPr>
              <a:t>Listen for correct, natural use of: Primary research and Secondary research.</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27C82"/>
        </a:solidFill>
        <a:effectLst/>
      </p:bgPr>
    </p:bg>
    <p:spTree>
      <p:nvGrpSpPr>
        <p:cNvPr id="1" name=""/>
        <p:cNvGrpSpPr/>
        <p:nvPr/>
      </p:nvGrpSpPr>
      <p:grpSpPr/>
      <p:sp>
        <p:nvSpPr>
          <p:cNvPr id="2" name="TextBox 1"/>
          <p:cNvSpPr txBox="1"/>
          <p:nvPr/>
        </p:nvSpPr>
        <p:spPr>
          <a:xfrm>
            <a:off x="822960" y="9144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RECAP</a:t>
            </a:r>
          </a:p>
        </p:txBody>
      </p:sp>
      <p:sp>
        <p:nvSpPr>
          <p:cNvPr id="3" name="TextBox 2"/>
          <p:cNvSpPr txBox="1"/>
          <p:nvPr/>
        </p:nvSpPr>
        <p:spPr>
          <a:xfrm>
            <a:off x="822960" y="1554480"/>
            <a:ext cx="10332720" cy="4114800"/>
          </a:xfrm>
          <a:prstGeom prst="rect">
            <a:avLst/>
          </a:prstGeom>
          <a:noFill/>
        </p:spPr>
        <p:txBody>
          <a:bodyPr wrap="square">
            <a:spAutoFit/>
          </a:bodyPr>
          <a:lstStyle/>
          <a:p>
            <a:pPr>
              <a:lnSpc>
                <a:spcPct val="150000"/>
              </a:lnSpc>
              <a:spcAft>
                <a:spcPts val="2200"/>
              </a:spcAft>
            </a:pPr>
            <a:r>
              <a:rPr sz="2100">
                <a:solidFill>
                  <a:srgbClr val="FFFFFF"/>
                </a:solidFill>
                <a:latin typeface="IBM Plex Sans"/>
              </a:rPr>
              <a:t>1.  Primary research is gathered first-hand; secondary research already exists elsewhere.</a:t>
            </a:r>
          </a:p>
          <a:p>
            <a:pPr>
              <a:lnSpc>
                <a:spcPct val="150000"/>
              </a:lnSpc>
              <a:spcAft>
                <a:spcPts val="2200"/>
              </a:spcAft>
            </a:pPr>
            <a:r>
              <a:rPr sz="2100">
                <a:solidFill>
                  <a:srgbClr val="FFFFFF"/>
                </a:solidFill>
                <a:latin typeface="IBM Plex Sans"/>
              </a:rPr>
              <a:t>2.  A marketing audit reviews a business's current position.</a:t>
            </a:r>
          </a:p>
          <a:p>
            <a:pPr>
              <a:lnSpc>
                <a:spcPct val="150000"/>
              </a:lnSpc>
              <a:spcAft>
                <a:spcPts val="2200"/>
              </a:spcAft>
            </a:pPr>
            <a:r>
              <a:rPr sz="2100">
                <a:solidFill>
                  <a:srgbClr val="FFFFFF"/>
                </a:solidFill>
                <a:latin typeface="IBM Plex Sans"/>
              </a:rPr>
              <a:t>3.  SWOT organises that review into internal Strengths/Weaknesses and external Opportunities/Threats.</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C9D0E0"/>
                </a:solidFill>
                <a:latin typeface="IBM Plex Sans"/>
              </a:rPr>
              <a:t>Module 3 of 11 · Foundations of Marketing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27C82"/>
                </a:solidFill>
                <a:latin typeface="Manrope"/>
              </a:rPr>
              <a:t>MODULE 3  ·  Marketing Research &amp; the Marketing Audit</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127C82"/>
                </a:solidFill>
                <a:latin typeface="Manrope"/>
              </a:rPr>
              <a:t>HOMEWORK / EXTENSION TASK</a:t>
            </a:r>
          </a:p>
        </p:txBody>
      </p:sp>
      <p:sp>
        <p:nvSpPr>
          <p:cNvPr id="5" name="Rounded Rectangle 4"/>
          <p:cNvSpPr/>
          <p:nvPr/>
        </p:nvSpPr>
        <p:spPr>
          <a:xfrm>
            <a:off x="822960" y="1828800"/>
            <a:ext cx="10515600" cy="2377440"/>
          </a:xfrm>
          <a:prstGeom prst="roundRect">
            <a:avLst>
              <a:gd name="adj" fmla="val 6000"/>
            </a:avLst>
          </a:prstGeom>
          <a:solidFill>
            <a:srgbClr val="E0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828800"/>
            <a:ext cx="82296" cy="2377440"/>
          </a:xfrm>
          <a:prstGeom prst="rect">
            <a:avLst/>
          </a:prstGeom>
          <a:solidFill>
            <a:srgbClr val="127C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2148840"/>
            <a:ext cx="9784080" cy="1737360"/>
          </a:xfrm>
          <a:prstGeom prst="rect">
            <a:avLst/>
          </a:prstGeom>
          <a:noFill/>
        </p:spPr>
        <p:txBody>
          <a:bodyPr wrap="square">
            <a:spAutoFit/>
          </a:bodyPr>
          <a:lstStyle/>
          <a:p>
            <a:pPr algn="l">
              <a:lnSpc>
                <a:spcPct val="140000"/>
              </a:lnSpc>
            </a:pPr>
            <a:r>
              <a:rPr sz="2000" b="1" i="0">
                <a:solidFill>
                  <a:srgbClr val="1E2A4A"/>
                </a:solidFill>
                <a:latin typeface="Manrope"/>
              </a:rPr>
              <a:t>Write one Strength, one Weakness, one Opportunity and one Threat for a business you know well — make each specific enough to act on.</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3 of 11 · Foundations of Marketing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92024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FULL LESSON &amp; AUTO-MARKED QUIZ - FREE COURSE ONLINE</a:t>
            </a:r>
          </a:p>
        </p:txBody>
      </p:sp>
      <p:sp>
        <p:nvSpPr>
          <p:cNvPr id="3" name="TextBox 2"/>
          <p:cNvSpPr txBox="1"/>
          <p:nvPr/>
        </p:nvSpPr>
        <p:spPr>
          <a:xfrm>
            <a:off x="822960" y="2468880"/>
            <a:ext cx="10332720" cy="1188720"/>
          </a:xfrm>
          <a:prstGeom prst="rect">
            <a:avLst/>
          </a:prstGeom>
          <a:noFill/>
        </p:spPr>
        <p:txBody>
          <a:bodyPr wrap="square">
            <a:spAutoFit/>
          </a:bodyPr>
          <a:lstStyle/>
          <a:p>
            <a:pPr algn="l">
              <a:lnSpc>
                <a:spcPct val="130000"/>
              </a:lnSpc>
            </a:pPr>
            <a:r>
              <a:rPr sz="2200" b="1" i="0">
                <a:solidFill>
                  <a:srgbClr val="FFFFFF"/>
                </a:solidFill>
                <a:latin typeface="Manrope"/>
              </a:rPr>
              <a:t>marketingteacher.com/courses/foundations-of-marketing/</a:t>
            </a:r>
          </a:p>
        </p:txBody>
      </p:sp>
      <p:sp>
        <p:nvSpPr>
          <p:cNvPr id="4" name="TextBox 3"/>
          <p:cNvSpPr txBox="1"/>
          <p:nvPr/>
        </p:nvSpPr>
        <p:spPr>
          <a:xfrm>
            <a:off x="822960" y="3840480"/>
            <a:ext cx="10058400" cy="914400"/>
          </a:xfrm>
          <a:prstGeom prst="rect">
            <a:avLst/>
          </a:prstGeom>
          <a:noFill/>
        </p:spPr>
        <p:txBody>
          <a:bodyPr wrap="square">
            <a:spAutoFit/>
          </a:bodyPr>
          <a:lstStyle/>
          <a:p>
            <a:pPr algn="l">
              <a:lnSpc>
                <a:spcPct val="135000"/>
              </a:lnSpc>
            </a:pPr>
            <a:r>
              <a:rPr sz="1600" b="0" i="0">
                <a:solidFill>
                  <a:srgbClr val="C9D0E0"/>
                </a:solidFill>
                <a:latin typeface="IBM Plex Sans"/>
              </a:rPr>
              <a:t>Assign this as independent reading, revision, or a way for absent students to catch up.</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2011680"/>
            <a:ext cx="10058400" cy="822960"/>
          </a:xfrm>
          <a:prstGeom prst="rect">
            <a:avLst/>
          </a:prstGeom>
          <a:noFill/>
        </p:spPr>
        <p:txBody>
          <a:bodyPr wrap="square">
            <a:spAutoFit/>
          </a:bodyPr>
          <a:lstStyle/>
          <a:p>
            <a:pPr algn="l">
              <a:lnSpc>
                <a:spcPct val="115000"/>
              </a:lnSpc>
            </a:pPr>
            <a:r>
              <a:rPr sz="3400" b="1" i="0">
                <a:solidFill>
                  <a:srgbClr val="FFFFFF"/>
                </a:solidFill>
                <a:latin typeface="Manrope"/>
              </a:rPr>
              <a:t>Take This Further</a:t>
            </a:r>
          </a:p>
        </p:txBody>
      </p:sp>
      <p:sp>
        <p:nvSpPr>
          <p:cNvPr id="3" name="TextBox 2"/>
          <p:cNvSpPr txBox="1"/>
          <p:nvPr/>
        </p:nvSpPr>
        <p:spPr>
          <a:xfrm>
            <a:off x="822960" y="2880360"/>
            <a:ext cx="10058400" cy="1371600"/>
          </a:xfrm>
          <a:prstGeom prst="rect">
            <a:avLst/>
          </a:prstGeom>
          <a:noFill/>
        </p:spPr>
        <p:txBody>
          <a:bodyPr wrap="square">
            <a:spAutoFit/>
          </a:bodyPr>
          <a:lstStyle/>
          <a:p>
            <a:pPr algn="l">
              <a:lnSpc>
                <a:spcPct val="140000"/>
              </a:lnSpc>
            </a:pPr>
            <a:r>
              <a:rPr sz="2000" b="0" i="0">
                <a:solidFill>
                  <a:srgbClr val="C9D0E0"/>
                </a:solidFill>
                <a:latin typeface="IBM Plex Sans"/>
              </a:rPr>
              <a:t>The full course — 11 written lessons, worked examples and free auto-marked quizzes — is free at:</a:t>
            </a:r>
          </a:p>
          <a:p>
            <a:pPr algn="l">
              <a:lnSpc>
                <a:spcPct val="140000"/>
              </a:lnSpc>
            </a:pPr>
            <a:r>
              <a:rPr sz="2000" b="0" i="0">
                <a:solidFill>
                  <a:srgbClr val="C9D0E0"/>
                </a:solidFill>
                <a:latin typeface="IBM Plex Sans"/>
              </a:rPr>
              <a:t>marketingteacher.com/courses/foundations-of-marketing/</a:t>
            </a:r>
          </a:p>
        </p:txBody>
      </p:sp>
      <p:sp>
        <p:nvSpPr>
          <p:cNvPr id="4" name="TextBox 3"/>
          <p:cNvSpPr txBox="1"/>
          <p:nvPr/>
        </p:nvSpPr>
        <p:spPr>
          <a:xfrm>
            <a:off x="822960" y="4572000"/>
            <a:ext cx="10058400" cy="914400"/>
          </a:xfrm>
          <a:prstGeom prst="rect">
            <a:avLst/>
          </a:prstGeom>
          <a:noFill/>
        </p:spPr>
        <p:txBody>
          <a:bodyPr wrap="square">
            <a:spAutoFit/>
          </a:bodyPr>
          <a:lstStyle/>
          <a:p>
            <a:pPr algn="l">
              <a:lnSpc>
                <a:spcPct val="130000"/>
              </a:lnSpc>
            </a:pPr>
            <a:r>
              <a:rPr sz="1400" b="0" i="0">
                <a:solidFill>
                  <a:srgbClr val="9AA3B8"/>
                </a:solidFill>
                <a:latin typeface="IBM Plex Sans"/>
              </a:rPr>
              <a:t>Free to use and adapt under a Creative Commons Attribution 4.0 licence (CC BY 4.0) — please keep this attribution slide when sharing.</a:t>
            </a:r>
          </a:p>
        </p:txBody>
      </p:sp>
      <p:sp>
        <p:nvSpPr>
          <p:cNvPr id="5" name="TextBox 4"/>
          <p:cNvSpPr txBox="1"/>
          <p:nvPr/>
        </p:nvSpPr>
        <p:spPr>
          <a:xfrm>
            <a:off x="822960" y="5989320"/>
            <a:ext cx="9144000" cy="457200"/>
          </a:xfrm>
          <a:prstGeom prst="rect">
            <a:avLst/>
          </a:prstGeom>
          <a:noFill/>
        </p:spPr>
        <p:txBody>
          <a:bodyPr wrap="square">
            <a:spAutoFit/>
          </a:bodyPr>
          <a:lstStyle/>
          <a:p>
            <a:pPr algn="l">
              <a:lnSpc>
                <a:spcPct val="115000"/>
              </a:lnSpc>
            </a:pPr>
            <a:r>
              <a:rPr sz="1200" b="0" i="0">
                <a:solidFill>
                  <a:srgbClr val="7A849C"/>
                </a:solidFill>
                <a:latin typeface="IBM Plex Sans"/>
              </a:rPr>
              <a:t>© Marketing Teacher — marketingteacher.com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03 Marketing Research The Marketing Audit — Marketing Teacher</dc:title>
  <dc:subject/>
  <dc:creator>Tim Friesner, Marketing Teacher</dc:creator>
  <cp:keywords>marketing, teaching resource, CC BY 4.0, Marketing Teacher</cp:keywords>
  <dc:description>Licensed under Creative Commons Attribution 4.0 International (CC BY 4.0). https://creativecommons.org/licenses/by/4.0/ — Source: https://marketingteacher.com/teachers/</dc:description>
  <cp:lastModifiedBy>Marketing Teacher</cp:lastModifiedBy>
  <cp:revision>1</cp:revision>
  <dcterms:created xsi:type="dcterms:W3CDTF">2026-09-08T00:00:00Z</dcterms:created>
  <dcterms:modified xsi:type="dcterms:W3CDTF">2026-09-23T20:56:15Z</dcterms:modified>
  <cp:category>Marketing education — teaching resource</cp:category>
</cp:coreProperties>
</file>