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E8A93B"/>
        </a:solidFill>
        <a:effectLst/>
      </p:bgPr>
    </p:bg>
    <p:spTree>
      <p:nvGrpSpPr>
        <p:cNvPr id="1" name=""/>
        <p:cNvGrpSpPr/>
        <p:nvPr/>
      </p:nvGrpSpPr>
      <p:grpSpPr/>
      <p:sp>
        <p:nvSpPr>
          <p:cNvPr id="2" name="TextBox 1"/>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C9D0E0"/>
                </a:solidFill>
                <a:latin typeface="Manrope"/>
              </a:rPr>
              <a:t>FOUNDATIONS OF MARKETING</a:t>
            </a:r>
          </a:p>
        </p:txBody>
      </p:sp>
      <p:sp>
        <p:nvSpPr>
          <p:cNvPr id="3" name="TextBox 2"/>
          <p:cNvSpPr txBox="1"/>
          <p:nvPr/>
        </p:nvSpPr>
        <p:spPr>
          <a:xfrm>
            <a:off x="822960" y="1417320"/>
            <a:ext cx="7315200" cy="365760"/>
          </a:xfrm>
          <a:prstGeom prst="rect">
            <a:avLst/>
          </a:prstGeom>
          <a:noFill/>
        </p:spPr>
        <p:txBody>
          <a:bodyPr wrap="square">
            <a:spAutoFit/>
          </a:bodyPr>
          <a:lstStyle/>
          <a:p>
            <a:pPr algn="l">
              <a:lnSpc>
                <a:spcPct val="115000"/>
              </a:lnSpc>
            </a:pPr>
            <a:r>
              <a:rPr sz="1300" b="1" i="0">
                <a:solidFill>
                  <a:srgbClr val="FFFFFF"/>
                </a:solidFill>
                <a:latin typeface="Manrope"/>
              </a:rPr>
              <a:t>MODULE 4</a:t>
            </a:r>
          </a:p>
        </p:txBody>
      </p:sp>
      <p:sp>
        <p:nvSpPr>
          <p:cNvPr id="4" name="TextBox 3"/>
          <p:cNvSpPr txBox="1"/>
          <p:nvPr/>
        </p:nvSpPr>
        <p:spPr>
          <a:xfrm>
            <a:off x="777240" y="1783080"/>
            <a:ext cx="10607040" cy="2011680"/>
          </a:xfrm>
          <a:prstGeom prst="rect">
            <a:avLst/>
          </a:prstGeom>
          <a:noFill/>
        </p:spPr>
        <p:txBody>
          <a:bodyPr wrap="square">
            <a:spAutoFit/>
          </a:bodyPr>
          <a:lstStyle/>
          <a:p>
            <a:pPr algn="l">
              <a:lnSpc>
                <a:spcPct val="110000"/>
              </a:lnSpc>
            </a:pPr>
            <a:r>
              <a:rPr sz="3600" b="1" i="0">
                <a:solidFill>
                  <a:srgbClr val="FFFFFF"/>
                </a:solidFill>
                <a:latin typeface="Manrope"/>
              </a:rPr>
              <a:t>Consumer &amp; Buyer Behaviour</a:t>
            </a:r>
          </a:p>
        </p:txBody>
      </p:sp>
      <p:sp>
        <p:nvSpPr>
          <p:cNvPr id="5" name="TextBox 4"/>
          <p:cNvSpPr txBox="1"/>
          <p:nvPr/>
        </p:nvSpPr>
        <p:spPr>
          <a:xfrm>
            <a:off x="822960" y="3931920"/>
            <a:ext cx="10058400" cy="1188720"/>
          </a:xfrm>
          <a:prstGeom prst="rect">
            <a:avLst/>
          </a:prstGeom>
          <a:noFill/>
        </p:spPr>
        <p:txBody>
          <a:bodyPr wrap="square">
            <a:spAutoFit/>
          </a:bodyPr>
          <a:lstStyle/>
          <a:p>
            <a:pPr algn="l">
              <a:lnSpc>
                <a:spcPct val="135000"/>
              </a:lnSpc>
            </a:pPr>
            <a:r>
              <a:rPr sz="1700" b="0" i="0">
                <a:solidFill>
                  <a:srgbClr val="C9D0E0"/>
                </a:solidFill>
                <a:latin typeface="IBM Plex Sans"/>
              </a:rPr>
              <a:t>Identify factors that drive buyer behaviour and describe the five stages of the buyer decision process.</a:t>
            </a:r>
          </a:p>
        </p:txBody>
      </p:sp>
      <p:sp>
        <p:nvSpPr>
          <p:cNvPr id="6" name="TextBox 5"/>
          <p:cNvSpPr txBox="1"/>
          <p:nvPr/>
        </p:nvSpPr>
        <p:spPr>
          <a:xfrm>
            <a:off x="822960" y="5989320"/>
            <a:ext cx="9144000" cy="365760"/>
          </a:xfrm>
          <a:prstGeom prst="rect">
            <a:avLst/>
          </a:prstGeom>
          <a:noFill/>
        </p:spPr>
        <p:txBody>
          <a:bodyPr wrap="square">
            <a:spAutoFit/>
          </a:bodyPr>
          <a:lstStyle/>
          <a:p>
            <a:pPr algn="l">
              <a:lnSpc>
                <a:spcPct val="115000"/>
              </a:lnSpc>
            </a:pPr>
            <a:r>
              <a:rPr sz="1250" b="0" i="0">
                <a:solidFill>
                  <a:srgbClr val="9AA3B8"/>
                </a:solidFill>
                <a:latin typeface="IBM Plex Sans"/>
              </a:rPr>
              <a:t>A free lesson deck for teachers · marketingteacher.com/teachers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E8A93B"/>
                </a:solidFill>
                <a:latin typeface="Manrope"/>
              </a:rPr>
              <a:t>MODULE 4  ·  Consumer &amp; Buyer Behaviour</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1051560"/>
            <a:ext cx="9144000" cy="548640"/>
          </a:xfrm>
          <a:prstGeom prst="rect">
            <a:avLst/>
          </a:prstGeom>
          <a:noFill/>
        </p:spPr>
        <p:txBody>
          <a:bodyPr wrap="square">
            <a:spAutoFit/>
          </a:bodyPr>
          <a:lstStyle/>
          <a:p>
            <a:pPr algn="l">
              <a:lnSpc>
                <a:spcPct val="115000"/>
              </a:lnSpc>
            </a:pPr>
            <a:r>
              <a:rPr sz="2600" b="1" i="0">
                <a:solidFill>
                  <a:srgbClr val="1E2A4A"/>
                </a:solidFill>
                <a:latin typeface="Manrope"/>
              </a:rPr>
              <a:t>Lesson at a Glance</a:t>
            </a:r>
          </a:p>
        </p:txBody>
      </p:sp>
      <p:sp>
        <p:nvSpPr>
          <p:cNvPr id="5" name="TextBox 4"/>
          <p:cNvSpPr txBox="1"/>
          <p:nvPr/>
        </p:nvSpPr>
        <p:spPr>
          <a:xfrm>
            <a:off x="822960" y="1828800"/>
            <a:ext cx="5120640" cy="4206240"/>
          </a:xfrm>
          <a:prstGeom prst="rect">
            <a:avLst/>
          </a:prstGeom>
          <a:noFill/>
        </p:spPr>
        <p:txBody>
          <a:bodyPr wrap="square">
            <a:spAutoFit/>
          </a:bodyPr>
          <a:lstStyle/>
          <a:p>
            <a:pPr>
              <a:lnSpc>
                <a:spcPct val="140000"/>
              </a:lnSpc>
              <a:spcAft>
                <a:spcPts val="1200"/>
              </a:spcAft>
            </a:pPr>
            <a:r>
              <a:rPr sz="1600">
                <a:solidFill>
                  <a:srgbClr val="16192B"/>
                </a:solidFill>
                <a:latin typeface="IBM Plex Sans"/>
              </a:rPr>
              <a:t>1.  Learning objective &amp; key vocabulary</a:t>
            </a:r>
          </a:p>
          <a:p>
            <a:pPr>
              <a:lnSpc>
                <a:spcPct val="140000"/>
              </a:lnSpc>
              <a:spcAft>
                <a:spcPts val="1200"/>
              </a:spcAft>
            </a:pPr>
            <a:r>
              <a:rPr sz="1600">
                <a:solidFill>
                  <a:srgbClr val="16192B"/>
                </a:solidFill>
                <a:latin typeface="IBM Plex Sans"/>
              </a:rPr>
              <a:t>2.  Why this matters</a:t>
            </a:r>
          </a:p>
          <a:p>
            <a:pPr>
              <a:lnSpc>
                <a:spcPct val="140000"/>
              </a:lnSpc>
              <a:spcAft>
                <a:spcPts val="1200"/>
              </a:spcAft>
            </a:pPr>
            <a:r>
              <a:rPr sz="1600">
                <a:solidFill>
                  <a:srgbClr val="16192B"/>
                </a:solidFill>
                <a:latin typeface="IBM Plex Sans"/>
              </a:rPr>
              <a:t>3.  Warm-up discussion question</a:t>
            </a:r>
          </a:p>
          <a:p>
            <a:pPr>
              <a:lnSpc>
                <a:spcPct val="140000"/>
              </a:lnSpc>
              <a:spcAft>
                <a:spcPts val="1200"/>
              </a:spcAft>
            </a:pPr>
            <a:r>
              <a:rPr sz="1600">
                <a:solidFill>
                  <a:srgbClr val="16192B"/>
                </a:solidFill>
                <a:latin typeface="IBM Plex Sans"/>
              </a:rPr>
              <a:t>4.  Three core concepts, with examples</a:t>
            </a:r>
          </a:p>
          <a:p>
            <a:pPr>
              <a:lnSpc>
                <a:spcPct val="140000"/>
              </a:lnSpc>
              <a:spcAft>
                <a:spcPts val="1200"/>
              </a:spcAft>
            </a:pPr>
            <a:r>
              <a:rPr sz="1600">
                <a:solidFill>
                  <a:srgbClr val="16192B"/>
                </a:solidFill>
                <a:latin typeface="IBM Plex Sans"/>
              </a:rPr>
              <a:t>5.  Visual model</a:t>
            </a:r>
          </a:p>
          <a:p>
            <a:pPr>
              <a:lnSpc>
                <a:spcPct val="140000"/>
              </a:lnSpc>
              <a:spcAft>
                <a:spcPts val="1200"/>
              </a:spcAft>
            </a:pPr>
            <a:r>
              <a:rPr sz="1600">
                <a:solidFill>
                  <a:srgbClr val="16192B"/>
                </a:solidFill>
                <a:latin typeface="IBM Plex Sans"/>
              </a:rPr>
              <a:t>6.  A common mistake to avoid</a:t>
            </a:r>
          </a:p>
        </p:txBody>
      </p:sp>
      <p:sp>
        <p:nvSpPr>
          <p:cNvPr id="6" name="TextBox 5"/>
          <p:cNvSpPr txBox="1"/>
          <p:nvPr/>
        </p:nvSpPr>
        <p:spPr>
          <a:xfrm>
            <a:off x="6172200" y="1828800"/>
            <a:ext cx="5120640" cy="4206240"/>
          </a:xfrm>
          <a:prstGeom prst="rect">
            <a:avLst/>
          </a:prstGeom>
          <a:noFill/>
        </p:spPr>
        <p:txBody>
          <a:bodyPr wrap="square">
            <a:spAutoFit/>
          </a:bodyPr>
          <a:lstStyle/>
          <a:p>
            <a:pPr>
              <a:lnSpc>
                <a:spcPct val="140000"/>
              </a:lnSpc>
              <a:spcAft>
                <a:spcPts val="1200"/>
              </a:spcAft>
            </a:pPr>
            <a:r>
              <a:rPr sz="1600">
                <a:solidFill>
                  <a:srgbClr val="16192B"/>
                </a:solidFill>
                <a:latin typeface="IBM Plex Sans"/>
              </a:rPr>
              <a:t>•  Two more discussion questions</a:t>
            </a:r>
          </a:p>
          <a:p>
            <a:pPr>
              <a:lnSpc>
                <a:spcPct val="140000"/>
              </a:lnSpc>
              <a:spcAft>
                <a:spcPts val="1200"/>
              </a:spcAft>
            </a:pPr>
            <a:r>
              <a:rPr sz="1600">
                <a:solidFill>
                  <a:srgbClr val="16192B"/>
                </a:solidFill>
                <a:latin typeface="IBM Plex Sans"/>
              </a:rPr>
              <a:t>•  Mini case study</a:t>
            </a:r>
          </a:p>
          <a:p>
            <a:pPr>
              <a:lnSpc>
                <a:spcPct val="140000"/>
              </a:lnSpc>
              <a:spcAft>
                <a:spcPts val="1200"/>
              </a:spcAft>
            </a:pPr>
            <a:r>
              <a:rPr sz="1600">
                <a:solidFill>
                  <a:srgbClr val="16192B"/>
                </a:solidFill>
                <a:latin typeface="IBM Plex Sans"/>
              </a:rPr>
              <a:t>•  Teaching outline for this lesson</a:t>
            </a:r>
          </a:p>
          <a:p>
            <a:pPr>
              <a:lnSpc>
                <a:spcPct val="140000"/>
              </a:lnSpc>
              <a:spcAft>
                <a:spcPts val="1200"/>
              </a:spcAft>
            </a:pPr>
            <a:r>
              <a:rPr sz="1600">
                <a:solidFill>
                  <a:srgbClr val="16192B"/>
                </a:solidFill>
                <a:latin typeface="IBM Plex Sans"/>
              </a:rPr>
              <a:t>•  Classroom activity</a:t>
            </a:r>
          </a:p>
          <a:p>
            <a:pPr>
              <a:lnSpc>
                <a:spcPct val="140000"/>
              </a:lnSpc>
              <a:spcAft>
                <a:spcPts val="1200"/>
              </a:spcAft>
            </a:pPr>
            <a:r>
              <a:rPr sz="1600">
                <a:solidFill>
                  <a:srgbClr val="16192B"/>
                </a:solidFill>
                <a:latin typeface="IBM Plex Sans"/>
              </a:rPr>
              <a:t>•  Check for understanding</a:t>
            </a:r>
          </a:p>
          <a:p>
            <a:pPr>
              <a:lnSpc>
                <a:spcPct val="140000"/>
              </a:lnSpc>
              <a:spcAft>
                <a:spcPts val="1200"/>
              </a:spcAft>
            </a:pPr>
            <a:r>
              <a:rPr sz="1600">
                <a:solidFill>
                  <a:srgbClr val="16192B"/>
                </a:solidFill>
                <a:latin typeface="IBM Plex Sans"/>
              </a:rPr>
              <a:t>•  Recap &amp; homework / extension task</a:t>
            </a:r>
          </a:p>
        </p:txBody>
      </p:sp>
      <p:sp>
        <p:nvSpPr>
          <p:cNvPr id="7" name="Rectangle 6"/>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9" name="TextBox 8"/>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4 of 11 · Foundations of Marketing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E8A93B"/>
                </a:solidFill>
                <a:latin typeface="Manrope"/>
              </a:rPr>
              <a:t>MODULE 4  ·  Consumer &amp; Buyer Behaviour</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188720"/>
            <a:ext cx="7315200" cy="365760"/>
          </a:xfrm>
          <a:prstGeom prst="rect">
            <a:avLst/>
          </a:prstGeom>
          <a:noFill/>
        </p:spPr>
        <p:txBody>
          <a:bodyPr wrap="square">
            <a:spAutoFit/>
          </a:bodyPr>
          <a:lstStyle/>
          <a:p>
            <a:pPr algn="l">
              <a:lnSpc>
                <a:spcPct val="115000"/>
              </a:lnSpc>
            </a:pPr>
            <a:r>
              <a:rPr sz="1300" b="1" i="0">
                <a:solidFill>
                  <a:srgbClr val="E8A93B"/>
                </a:solidFill>
                <a:latin typeface="Manrope"/>
              </a:rPr>
              <a:t>LEARNING OBJECTIVE</a:t>
            </a:r>
          </a:p>
        </p:txBody>
      </p:sp>
      <p:sp>
        <p:nvSpPr>
          <p:cNvPr id="5" name="TextBox 4"/>
          <p:cNvSpPr txBox="1"/>
          <p:nvPr/>
        </p:nvSpPr>
        <p:spPr>
          <a:xfrm>
            <a:off x="822960" y="1691640"/>
            <a:ext cx="9875520" cy="457200"/>
          </a:xfrm>
          <a:prstGeom prst="rect">
            <a:avLst/>
          </a:prstGeom>
          <a:noFill/>
        </p:spPr>
        <p:txBody>
          <a:bodyPr wrap="square">
            <a:spAutoFit/>
          </a:bodyPr>
          <a:lstStyle/>
          <a:p>
            <a:pPr algn="l">
              <a:lnSpc>
                <a:spcPct val="115000"/>
              </a:lnSpc>
            </a:pPr>
            <a:r>
              <a:rPr sz="1600" b="0" i="1">
                <a:solidFill>
                  <a:srgbClr val="5B6478"/>
                </a:solidFill>
                <a:latin typeface="IBM Plex Sans"/>
              </a:rPr>
              <a:t>By the end of this lesson, students will be able to:</a:t>
            </a:r>
          </a:p>
        </p:txBody>
      </p:sp>
      <p:sp>
        <p:nvSpPr>
          <p:cNvPr id="6" name="Rounded Rectangle 5"/>
          <p:cNvSpPr/>
          <p:nvPr/>
        </p:nvSpPr>
        <p:spPr>
          <a:xfrm>
            <a:off x="822960" y="2331720"/>
            <a:ext cx="10515600" cy="2103120"/>
          </a:xfrm>
          <a:prstGeom prst="roundRect">
            <a:avLst>
              <a:gd name="adj" fmla="val 6000"/>
            </a:avLst>
          </a:prstGeom>
          <a:solidFill>
            <a:srgbClr val="FCF3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822960" y="2331720"/>
            <a:ext cx="82296" cy="2103120"/>
          </a:xfrm>
          <a:prstGeom prst="rect">
            <a:avLst/>
          </a:prstGeom>
          <a:solidFill>
            <a:srgbClr val="E8A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188720" y="2606040"/>
            <a:ext cx="9784080" cy="1645920"/>
          </a:xfrm>
          <a:prstGeom prst="rect">
            <a:avLst/>
          </a:prstGeom>
          <a:noFill/>
        </p:spPr>
        <p:txBody>
          <a:bodyPr wrap="square" anchor="ctr">
            <a:spAutoFit/>
          </a:bodyPr>
          <a:lstStyle/>
          <a:p>
            <a:pPr algn="l">
              <a:lnSpc>
                <a:spcPct val="135000"/>
              </a:lnSpc>
            </a:pPr>
            <a:r>
              <a:rPr sz="2400" b="1" i="0">
                <a:solidFill>
                  <a:srgbClr val="1E2A4A"/>
                </a:solidFill>
                <a:latin typeface="Manrope"/>
              </a:rPr>
              <a:t>Identify factors that drive buyer behaviour and describe the five stages of the buyer decision process.</a:t>
            </a:r>
          </a:p>
        </p:txBody>
      </p:sp>
      <p:sp>
        <p:nvSpPr>
          <p:cNvPr id="9" name="Rectangle 8"/>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1" name="TextBox 10"/>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4 of 11 · Foundations of Marketing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E8A93B"/>
                </a:solidFill>
                <a:latin typeface="Manrope"/>
              </a:rPr>
              <a:t>MODULE 4  ·  Consumer &amp; Buyer Behaviour</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188720"/>
            <a:ext cx="7315200" cy="365760"/>
          </a:xfrm>
          <a:prstGeom prst="rect">
            <a:avLst/>
          </a:prstGeom>
          <a:noFill/>
        </p:spPr>
        <p:txBody>
          <a:bodyPr wrap="square">
            <a:spAutoFit/>
          </a:bodyPr>
          <a:lstStyle/>
          <a:p>
            <a:pPr algn="l">
              <a:lnSpc>
                <a:spcPct val="115000"/>
              </a:lnSpc>
            </a:pPr>
            <a:r>
              <a:rPr sz="1300" b="1" i="0">
                <a:solidFill>
                  <a:srgbClr val="E8A93B"/>
                </a:solidFill>
                <a:latin typeface="Manrope"/>
              </a:rPr>
              <a:t>KEY VOCABULARY</a:t>
            </a:r>
          </a:p>
        </p:txBody>
      </p:sp>
      <p:sp>
        <p:nvSpPr>
          <p:cNvPr id="5" name="TextBox 4"/>
          <p:cNvSpPr txBox="1"/>
          <p:nvPr/>
        </p:nvSpPr>
        <p:spPr>
          <a:xfrm>
            <a:off x="822960" y="1600200"/>
            <a:ext cx="9875520" cy="457200"/>
          </a:xfrm>
          <a:prstGeom prst="rect">
            <a:avLst/>
          </a:prstGeom>
          <a:noFill/>
        </p:spPr>
        <p:txBody>
          <a:bodyPr wrap="square">
            <a:spAutoFit/>
          </a:bodyPr>
          <a:lstStyle/>
          <a:p>
            <a:pPr algn="l">
              <a:lnSpc>
                <a:spcPct val="115000"/>
              </a:lnSpc>
            </a:pPr>
            <a:r>
              <a:rPr sz="1500" b="0" i="0">
                <a:solidFill>
                  <a:srgbClr val="5B6478"/>
                </a:solidFill>
                <a:latin typeface="IBM Plex Sans"/>
              </a:rPr>
              <a:t>Introduce these terms before moving into the core concepts.</a:t>
            </a:r>
          </a:p>
        </p:txBody>
      </p:sp>
      <p:sp>
        <p:nvSpPr>
          <p:cNvPr id="6" name="Rounded Rectangle 5"/>
          <p:cNvSpPr/>
          <p:nvPr/>
        </p:nvSpPr>
        <p:spPr>
          <a:xfrm>
            <a:off x="822960" y="2286000"/>
            <a:ext cx="5143500" cy="777240"/>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822960" y="2286000"/>
            <a:ext cx="54864" cy="777240"/>
          </a:xfrm>
          <a:prstGeom prst="rect">
            <a:avLst/>
          </a:prstGeom>
          <a:solidFill>
            <a:srgbClr val="E8A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2286000"/>
            <a:ext cx="4823460" cy="777240"/>
          </a:xfrm>
          <a:prstGeom prst="rect">
            <a:avLst/>
          </a:prstGeom>
          <a:noFill/>
        </p:spPr>
        <p:txBody>
          <a:bodyPr wrap="square" anchor="ctr">
            <a:spAutoFit/>
          </a:bodyPr>
          <a:lstStyle/>
          <a:p>
            <a:pPr algn="l">
              <a:lnSpc>
                <a:spcPct val="110000"/>
              </a:lnSpc>
            </a:pPr>
            <a:r>
              <a:rPr sz="1450" b="1" i="0">
                <a:solidFill>
                  <a:srgbClr val="1E2A4A"/>
                </a:solidFill>
                <a:latin typeface="Manrope"/>
              </a:rPr>
              <a:t>Buyer behaviour</a:t>
            </a:r>
          </a:p>
        </p:txBody>
      </p:sp>
      <p:sp>
        <p:nvSpPr>
          <p:cNvPr id="9" name="Rounded Rectangle 8"/>
          <p:cNvSpPr/>
          <p:nvPr/>
        </p:nvSpPr>
        <p:spPr>
          <a:xfrm>
            <a:off x="6195060" y="2286000"/>
            <a:ext cx="5143500" cy="777240"/>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195060" y="2286000"/>
            <a:ext cx="54864" cy="777240"/>
          </a:xfrm>
          <a:prstGeom prst="rect">
            <a:avLst/>
          </a:prstGeom>
          <a:solidFill>
            <a:srgbClr val="E8A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377940" y="2286000"/>
            <a:ext cx="4823460" cy="777240"/>
          </a:xfrm>
          <a:prstGeom prst="rect">
            <a:avLst/>
          </a:prstGeom>
          <a:noFill/>
        </p:spPr>
        <p:txBody>
          <a:bodyPr wrap="square" anchor="ctr">
            <a:spAutoFit/>
          </a:bodyPr>
          <a:lstStyle/>
          <a:p>
            <a:pPr algn="l">
              <a:lnSpc>
                <a:spcPct val="110000"/>
              </a:lnSpc>
            </a:pPr>
            <a:r>
              <a:rPr sz="1450" b="1" i="0">
                <a:solidFill>
                  <a:srgbClr val="1E2A4A"/>
                </a:solidFill>
                <a:latin typeface="Manrope"/>
              </a:rPr>
              <a:t>Need recognition</a:t>
            </a:r>
          </a:p>
        </p:txBody>
      </p:sp>
      <p:sp>
        <p:nvSpPr>
          <p:cNvPr id="12" name="Rounded Rectangle 11"/>
          <p:cNvSpPr/>
          <p:nvPr/>
        </p:nvSpPr>
        <p:spPr>
          <a:xfrm>
            <a:off x="822960" y="3246120"/>
            <a:ext cx="5143500" cy="777240"/>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822960" y="3246120"/>
            <a:ext cx="54864" cy="777240"/>
          </a:xfrm>
          <a:prstGeom prst="rect">
            <a:avLst/>
          </a:prstGeom>
          <a:solidFill>
            <a:srgbClr val="E8A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3246120"/>
            <a:ext cx="4823460" cy="777240"/>
          </a:xfrm>
          <a:prstGeom prst="rect">
            <a:avLst/>
          </a:prstGeom>
          <a:noFill/>
        </p:spPr>
        <p:txBody>
          <a:bodyPr wrap="square" anchor="ctr">
            <a:spAutoFit/>
          </a:bodyPr>
          <a:lstStyle/>
          <a:p>
            <a:pPr algn="l">
              <a:lnSpc>
                <a:spcPct val="110000"/>
              </a:lnSpc>
            </a:pPr>
            <a:r>
              <a:rPr sz="1450" b="1" i="0">
                <a:solidFill>
                  <a:srgbClr val="1E2A4A"/>
                </a:solidFill>
                <a:latin typeface="Manrope"/>
              </a:rPr>
              <a:t>Information search</a:t>
            </a:r>
          </a:p>
        </p:txBody>
      </p:sp>
      <p:sp>
        <p:nvSpPr>
          <p:cNvPr id="15" name="Rounded Rectangle 14"/>
          <p:cNvSpPr/>
          <p:nvPr/>
        </p:nvSpPr>
        <p:spPr>
          <a:xfrm>
            <a:off x="6195060" y="3246120"/>
            <a:ext cx="5143500" cy="777240"/>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195060" y="3246120"/>
            <a:ext cx="54864" cy="777240"/>
          </a:xfrm>
          <a:prstGeom prst="rect">
            <a:avLst/>
          </a:prstGeom>
          <a:solidFill>
            <a:srgbClr val="E8A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377940" y="3246120"/>
            <a:ext cx="4823460" cy="777240"/>
          </a:xfrm>
          <a:prstGeom prst="rect">
            <a:avLst/>
          </a:prstGeom>
          <a:noFill/>
        </p:spPr>
        <p:txBody>
          <a:bodyPr wrap="square" anchor="ctr">
            <a:spAutoFit/>
          </a:bodyPr>
          <a:lstStyle/>
          <a:p>
            <a:pPr algn="l">
              <a:lnSpc>
                <a:spcPct val="110000"/>
              </a:lnSpc>
            </a:pPr>
            <a:r>
              <a:rPr sz="1450" b="1" i="0">
                <a:solidFill>
                  <a:srgbClr val="1E2A4A"/>
                </a:solidFill>
                <a:latin typeface="Manrope"/>
              </a:rPr>
              <a:t>Evaluation of alternatives</a:t>
            </a:r>
          </a:p>
        </p:txBody>
      </p:sp>
      <p:sp>
        <p:nvSpPr>
          <p:cNvPr id="18" name="Rounded Rectangle 17"/>
          <p:cNvSpPr/>
          <p:nvPr/>
        </p:nvSpPr>
        <p:spPr>
          <a:xfrm>
            <a:off x="822960" y="4206240"/>
            <a:ext cx="5143500" cy="777240"/>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822960" y="4206240"/>
            <a:ext cx="54864" cy="777240"/>
          </a:xfrm>
          <a:prstGeom prst="rect">
            <a:avLst/>
          </a:prstGeom>
          <a:solidFill>
            <a:srgbClr val="E8A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05840" y="4206240"/>
            <a:ext cx="4823460" cy="777240"/>
          </a:xfrm>
          <a:prstGeom prst="rect">
            <a:avLst/>
          </a:prstGeom>
          <a:noFill/>
        </p:spPr>
        <p:txBody>
          <a:bodyPr wrap="square" anchor="ctr">
            <a:spAutoFit/>
          </a:bodyPr>
          <a:lstStyle/>
          <a:p>
            <a:pPr algn="l">
              <a:lnSpc>
                <a:spcPct val="110000"/>
              </a:lnSpc>
            </a:pPr>
            <a:r>
              <a:rPr sz="1450" b="1" i="0">
                <a:solidFill>
                  <a:srgbClr val="1E2A4A"/>
                </a:solidFill>
                <a:latin typeface="Manrope"/>
              </a:rPr>
              <a:t>Purchase decision</a:t>
            </a:r>
          </a:p>
        </p:txBody>
      </p:sp>
      <p:sp>
        <p:nvSpPr>
          <p:cNvPr id="21" name="Rounded Rectangle 20"/>
          <p:cNvSpPr/>
          <p:nvPr/>
        </p:nvSpPr>
        <p:spPr>
          <a:xfrm>
            <a:off x="6195060" y="4206240"/>
            <a:ext cx="5143500" cy="777240"/>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195060" y="4206240"/>
            <a:ext cx="54864" cy="777240"/>
          </a:xfrm>
          <a:prstGeom prst="rect">
            <a:avLst/>
          </a:prstGeom>
          <a:solidFill>
            <a:srgbClr val="E8A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77940" y="4206240"/>
            <a:ext cx="4823460" cy="777240"/>
          </a:xfrm>
          <a:prstGeom prst="rect">
            <a:avLst/>
          </a:prstGeom>
          <a:noFill/>
        </p:spPr>
        <p:txBody>
          <a:bodyPr wrap="square" anchor="ctr">
            <a:spAutoFit/>
          </a:bodyPr>
          <a:lstStyle/>
          <a:p>
            <a:pPr algn="l">
              <a:lnSpc>
                <a:spcPct val="110000"/>
              </a:lnSpc>
            </a:pPr>
            <a:r>
              <a:rPr sz="1450" b="1" i="0">
                <a:solidFill>
                  <a:srgbClr val="1E2A4A"/>
                </a:solidFill>
                <a:latin typeface="Manrope"/>
              </a:rPr>
              <a:t>Post-purchase behaviour</a:t>
            </a:r>
          </a:p>
        </p:txBody>
      </p:sp>
      <p:sp>
        <p:nvSpPr>
          <p:cNvPr id="24" name="Rectangle 23"/>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26" name="TextBox 25"/>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4 of 11 · Foundations of Marketing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16213A"/>
        </a:solidFill>
        <a:effectLst/>
      </p:bgPr>
    </p:bg>
    <p:spTree>
      <p:nvGrpSpPr>
        <p:cNvPr id="1" name=""/>
        <p:cNvGrpSpPr/>
        <p:nvPr/>
      </p:nvGrpSpPr>
      <p:grpSpPr/>
      <p:sp>
        <p:nvSpPr>
          <p:cNvPr id="2" name="TextBox 1"/>
          <p:cNvSpPr txBox="1"/>
          <p:nvPr/>
        </p:nvSpPr>
        <p:spPr>
          <a:xfrm>
            <a:off x="822960" y="1280160"/>
            <a:ext cx="7315200" cy="365760"/>
          </a:xfrm>
          <a:prstGeom prst="rect">
            <a:avLst/>
          </a:prstGeom>
          <a:noFill/>
        </p:spPr>
        <p:txBody>
          <a:bodyPr wrap="square">
            <a:spAutoFit/>
          </a:bodyPr>
          <a:lstStyle/>
          <a:p>
            <a:pPr algn="l">
              <a:lnSpc>
                <a:spcPct val="115000"/>
              </a:lnSpc>
            </a:pPr>
            <a:r>
              <a:rPr sz="1300" b="1" i="0">
                <a:solidFill>
                  <a:srgbClr val="C9D0E0"/>
                </a:solidFill>
                <a:latin typeface="Manrope"/>
              </a:rPr>
              <a:t>WHY THIS MATTERS</a:t>
            </a:r>
          </a:p>
        </p:txBody>
      </p:sp>
      <p:sp>
        <p:nvSpPr>
          <p:cNvPr id="3" name="TextBox 2"/>
          <p:cNvSpPr txBox="1"/>
          <p:nvPr/>
        </p:nvSpPr>
        <p:spPr>
          <a:xfrm>
            <a:off x="822960" y="1828800"/>
            <a:ext cx="10058400" cy="2926080"/>
          </a:xfrm>
          <a:prstGeom prst="rect">
            <a:avLst/>
          </a:prstGeom>
          <a:noFill/>
        </p:spPr>
        <p:txBody>
          <a:bodyPr wrap="square">
            <a:spAutoFit/>
          </a:bodyPr>
          <a:lstStyle/>
          <a:p>
            <a:pPr algn="l">
              <a:lnSpc>
                <a:spcPct val="140000"/>
              </a:lnSpc>
            </a:pPr>
            <a:r>
              <a:rPr sz="2400" b="1" i="0">
                <a:solidFill>
                  <a:srgbClr val="FFFFFF"/>
                </a:solidFill>
                <a:latin typeface="Manrope"/>
              </a:rPr>
              <a:t>Marketing only works if it fits how people actually decide to buy things. This module opens up that decision process so later modules (segmentation, the mix, communications) can be designed to fit it.</a:t>
            </a:r>
          </a:p>
        </p:txBody>
      </p:sp>
      <p:sp>
        <p:nvSpPr>
          <p:cNvPr id="4" name="TextBox 3"/>
          <p:cNvSpPr txBox="1"/>
          <p:nvPr/>
        </p:nvSpPr>
        <p:spPr>
          <a:xfrm>
            <a:off x="822960" y="5989320"/>
            <a:ext cx="9144000" cy="365760"/>
          </a:xfrm>
          <a:prstGeom prst="rect">
            <a:avLst/>
          </a:prstGeom>
          <a:noFill/>
        </p:spPr>
        <p:txBody>
          <a:bodyPr wrap="square">
            <a:spAutoFit/>
          </a:bodyPr>
          <a:lstStyle/>
          <a:p>
            <a:pPr algn="l">
              <a:lnSpc>
                <a:spcPct val="115000"/>
              </a:lnSpc>
            </a:pPr>
            <a:r>
              <a:rPr sz="1250" b="0" i="0">
                <a:solidFill>
                  <a:srgbClr val="9AA3B8"/>
                </a:solidFill>
                <a:latin typeface="IBM Plex Sans"/>
              </a:rPr>
              <a:t>Module 4 of 11 · Foundations of Marketing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E8A93B"/>
        </a:solidFill>
        <a:effectLst/>
      </p:bgPr>
    </p:bg>
    <p:spTree>
      <p:nvGrpSpPr>
        <p:cNvPr id="1" name=""/>
        <p:cNvGrpSpPr/>
        <p:nvPr/>
      </p:nvGrpSpPr>
      <p:grpSpPr/>
      <p:sp>
        <p:nvSpPr>
          <p:cNvPr id="2" name="TextBox 1"/>
          <p:cNvSpPr txBox="1"/>
          <p:nvPr/>
        </p:nvSpPr>
        <p:spPr>
          <a:xfrm>
            <a:off x="822960" y="1371600"/>
            <a:ext cx="7315200" cy="365760"/>
          </a:xfrm>
          <a:prstGeom prst="rect">
            <a:avLst/>
          </a:prstGeom>
          <a:noFill/>
        </p:spPr>
        <p:txBody>
          <a:bodyPr wrap="square">
            <a:spAutoFit/>
          </a:bodyPr>
          <a:lstStyle/>
          <a:p>
            <a:pPr algn="l">
              <a:lnSpc>
                <a:spcPct val="115000"/>
              </a:lnSpc>
            </a:pPr>
            <a:r>
              <a:rPr sz="1300" b="1" i="0">
                <a:solidFill>
                  <a:srgbClr val="C9D0E0"/>
                </a:solidFill>
                <a:latin typeface="Manrope"/>
              </a:rPr>
              <a:t>WARM-UP QUESTION</a:t>
            </a:r>
          </a:p>
        </p:txBody>
      </p:sp>
      <p:sp>
        <p:nvSpPr>
          <p:cNvPr id="3" name="TextBox 2"/>
          <p:cNvSpPr txBox="1"/>
          <p:nvPr/>
        </p:nvSpPr>
        <p:spPr>
          <a:xfrm>
            <a:off x="777240" y="1965960"/>
            <a:ext cx="10515600" cy="640080"/>
          </a:xfrm>
          <a:prstGeom prst="rect">
            <a:avLst/>
          </a:prstGeom>
          <a:noFill/>
        </p:spPr>
        <p:txBody>
          <a:bodyPr wrap="square">
            <a:spAutoFit/>
          </a:bodyPr>
          <a:lstStyle/>
          <a:p>
            <a:pPr algn="l">
              <a:lnSpc>
                <a:spcPct val="115000"/>
              </a:lnSpc>
            </a:pPr>
            <a:r>
              <a:rPr sz="7000" b="1" i="0">
                <a:solidFill>
                  <a:srgbClr val="FFFFFF"/>
                </a:solidFill>
                <a:latin typeface="Manrope"/>
              </a:rPr>
              <a:t>“</a:t>
            </a:r>
          </a:p>
        </p:txBody>
      </p:sp>
      <p:sp>
        <p:nvSpPr>
          <p:cNvPr id="4" name="TextBox 3"/>
          <p:cNvSpPr txBox="1"/>
          <p:nvPr/>
        </p:nvSpPr>
        <p:spPr>
          <a:xfrm>
            <a:off x="822960" y="2743200"/>
            <a:ext cx="10332720" cy="2011680"/>
          </a:xfrm>
          <a:prstGeom prst="rect">
            <a:avLst/>
          </a:prstGeom>
          <a:noFill/>
        </p:spPr>
        <p:txBody>
          <a:bodyPr wrap="square">
            <a:spAutoFit/>
          </a:bodyPr>
          <a:lstStyle/>
          <a:p>
            <a:pPr algn="l">
              <a:lnSpc>
                <a:spcPct val="130000"/>
              </a:lnSpc>
            </a:pPr>
            <a:r>
              <a:rPr sz="2800" b="1" i="0">
                <a:solidFill>
                  <a:srgbClr val="FFFFFF"/>
                </a:solidFill>
                <a:latin typeface="Manrope"/>
              </a:rPr>
              <a:t>Think of the last thing you bought that cost more than $20 — what made you finally decide to buy it?</a:t>
            </a:r>
          </a:p>
        </p:txBody>
      </p:sp>
      <p:sp>
        <p:nvSpPr>
          <p:cNvPr id="5" name="TextBox 4"/>
          <p:cNvSpPr txBox="1"/>
          <p:nvPr/>
        </p:nvSpPr>
        <p:spPr>
          <a:xfrm>
            <a:off x="822960" y="5989320"/>
            <a:ext cx="9144000" cy="365760"/>
          </a:xfrm>
          <a:prstGeom prst="rect">
            <a:avLst/>
          </a:prstGeom>
          <a:noFill/>
        </p:spPr>
        <p:txBody>
          <a:bodyPr wrap="square">
            <a:spAutoFit/>
          </a:bodyPr>
          <a:lstStyle/>
          <a:p>
            <a:pPr algn="l">
              <a:lnSpc>
                <a:spcPct val="115000"/>
              </a:lnSpc>
            </a:pPr>
            <a:r>
              <a:rPr sz="1350" b="0" i="0">
                <a:solidFill>
                  <a:srgbClr val="C9D0E0"/>
                </a:solidFill>
                <a:latin typeface="IBM Plex Sans"/>
              </a:rPr>
              <a:t>Ask this before you begin — take a few answers before revealing the module.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E8A93B"/>
                </a:solidFill>
                <a:latin typeface="Manrope"/>
              </a:rPr>
              <a:t>MODULE 4  ·  Consumer &amp; Buyer Behaviour</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E8A93B"/>
                </a:solidFill>
                <a:latin typeface="Manrope"/>
              </a:rPr>
              <a:t>CORE CONCEPT 1 OF 3</a:t>
            </a:r>
          </a:p>
        </p:txBody>
      </p:sp>
      <p:sp>
        <p:nvSpPr>
          <p:cNvPr id="5" name="TextBox 4"/>
          <p:cNvSpPr txBox="1"/>
          <p:nvPr/>
        </p:nvSpPr>
        <p:spPr>
          <a:xfrm>
            <a:off x="822960" y="1481328"/>
            <a:ext cx="10515600" cy="822960"/>
          </a:xfrm>
          <a:prstGeom prst="rect">
            <a:avLst/>
          </a:prstGeom>
          <a:noFill/>
        </p:spPr>
        <p:txBody>
          <a:bodyPr wrap="square">
            <a:spAutoFit/>
          </a:bodyPr>
          <a:lstStyle/>
          <a:p>
            <a:pPr algn="l">
              <a:lnSpc>
                <a:spcPct val="115000"/>
              </a:lnSpc>
            </a:pPr>
            <a:r>
              <a:rPr sz="2200" b="1" i="0">
                <a:solidFill>
                  <a:srgbClr val="1E2A4A"/>
                </a:solidFill>
                <a:latin typeface="Manrope"/>
              </a:rPr>
              <a:t>Buying decisions have psychological, social and personal roots</a:t>
            </a:r>
          </a:p>
        </p:txBody>
      </p:sp>
      <p:sp>
        <p:nvSpPr>
          <p:cNvPr id="6" name="TextBox 5"/>
          <p:cNvSpPr txBox="1"/>
          <p:nvPr/>
        </p:nvSpPr>
        <p:spPr>
          <a:xfrm>
            <a:off x="822960" y="2331720"/>
            <a:ext cx="10515600" cy="1554480"/>
          </a:xfrm>
          <a:prstGeom prst="rect">
            <a:avLst/>
          </a:prstGeom>
          <a:noFill/>
        </p:spPr>
        <p:txBody>
          <a:bodyPr wrap="square">
            <a:spAutoFit/>
          </a:bodyPr>
          <a:lstStyle/>
          <a:p>
            <a:pPr algn="l">
              <a:lnSpc>
                <a:spcPct val="140000"/>
              </a:lnSpc>
            </a:pPr>
            <a:r>
              <a:rPr sz="1700" b="0" i="0">
                <a:solidFill>
                  <a:srgbClr val="16192B"/>
                </a:solidFill>
                <a:latin typeface="IBM Plex Sans"/>
              </a:rPr>
              <a:t>Motivation, perception and attitudes (psychological), family and social groups (social), and age, lifestyle and personality (personal) all shape what someone buys.</a:t>
            </a:r>
          </a:p>
        </p:txBody>
      </p:sp>
      <p:sp>
        <p:nvSpPr>
          <p:cNvPr id="7" name="Rounded Rectangle 6"/>
          <p:cNvSpPr/>
          <p:nvPr/>
        </p:nvSpPr>
        <p:spPr>
          <a:xfrm>
            <a:off x="822960" y="4114800"/>
            <a:ext cx="10515600" cy="1737360"/>
          </a:xfrm>
          <a:prstGeom prst="roundRect">
            <a:avLst>
              <a:gd name="adj" fmla="val 6000"/>
            </a:avLst>
          </a:prstGeom>
          <a:solidFill>
            <a:srgbClr val="FCF3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822960" y="4114800"/>
            <a:ext cx="82296" cy="1737360"/>
          </a:xfrm>
          <a:prstGeom prst="rect">
            <a:avLst/>
          </a:prstGeom>
          <a:solidFill>
            <a:srgbClr val="E8A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43000" y="4315968"/>
            <a:ext cx="9966960" cy="365760"/>
          </a:xfrm>
          <a:prstGeom prst="rect">
            <a:avLst/>
          </a:prstGeom>
          <a:noFill/>
        </p:spPr>
        <p:txBody>
          <a:bodyPr wrap="square">
            <a:spAutoFit/>
          </a:bodyPr>
          <a:lstStyle/>
          <a:p>
            <a:pPr algn="l">
              <a:lnSpc>
                <a:spcPct val="115000"/>
              </a:lnSpc>
            </a:pPr>
            <a:r>
              <a:rPr sz="1250" b="1" i="0">
                <a:solidFill>
                  <a:srgbClr val="E8A93B"/>
                </a:solidFill>
                <a:latin typeface="Manrope"/>
              </a:rPr>
              <a:t>EXAMPLE</a:t>
            </a:r>
          </a:p>
        </p:txBody>
      </p:sp>
      <p:sp>
        <p:nvSpPr>
          <p:cNvPr id="10" name="TextBox 9"/>
          <p:cNvSpPr txBox="1"/>
          <p:nvPr/>
        </p:nvSpPr>
        <p:spPr>
          <a:xfrm>
            <a:off x="1143000" y="4663440"/>
            <a:ext cx="9966960" cy="1097280"/>
          </a:xfrm>
          <a:prstGeom prst="rect">
            <a:avLst/>
          </a:prstGeom>
          <a:noFill/>
        </p:spPr>
        <p:txBody>
          <a:bodyPr wrap="square">
            <a:spAutoFit/>
          </a:bodyPr>
          <a:lstStyle/>
          <a:p>
            <a:pPr algn="l">
              <a:lnSpc>
                <a:spcPct val="135000"/>
              </a:lnSpc>
            </a:pPr>
            <a:r>
              <a:rPr sz="1550" b="0" i="0">
                <a:solidFill>
                  <a:srgbClr val="16192B"/>
                </a:solidFill>
                <a:latin typeface="IBM Plex Sans"/>
              </a:rPr>
              <a:t>A teenager might choose trainers partly based on what their friend group wears — a social influence — not just personal preference.</a:t>
            </a:r>
          </a:p>
        </p:txBody>
      </p:sp>
      <p:sp>
        <p:nvSpPr>
          <p:cNvPr id="11" name="Rectangle 10"/>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3" name="TextBox 12"/>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4 of 11 · Foundations of Marketing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E8A93B"/>
                </a:solidFill>
                <a:latin typeface="Manrope"/>
              </a:rPr>
              <a:t>MODULE 4  ·  Consumer &amp; Buyer Behaviour</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E8A93B"/>
                </a:solidFill>
                <a:latin typeface="Manrope"/>
              </a:rPr>
              <a:t>CORE CONCEPT 2 OF 3</a:t>
            </a:r>
          </a:p>
        </p:txBody>
      </p:sp>
      <p:sp>
        <p:nvSpPr>
          <p:cNvPr id="5" name="TextBox 4"/>
          <p:cNvSpPr txBox="1"/>
          <p:nvPr/>
        </p:nvSpPr>
        <p:spPr>
          <a:xfrm>
            <a:off x="822960" y="1481328"/>
            <a:ext cx="10515600" cy="822960"/>
          </a:xfrm>
          <a:prstGeom prst="rect">
            <a:avLst/>
          </a:prstGeom>
          <a:noFill/>
        </p:spPr>
        <p:txBody>
          <a:bodyPr wrap="square">
            <a:spAutoFit/>
          </a:bodyPr>
          <a:lstStyle/>
          <a:p>
            <a:pPr algn="l">
              <a:lnSpc>
                <a:spcPct val="115000"/>
              </a:lnSpc>
            </a:pPr>
            <a:r>
              <a:rPr sz="2200" b="1" i="0">
                <a:solidFill>
                  <a:srgbClr val="1E2A4A"/>
                </a:solidFill>
                <a:latin typeface="Manrope"/>
              </a:rPr>
              <a:t>The five-stage decision process</a:t>
            </a:r>
          </a:p>
        </p:txBody>
      </p:sp>
      <p:sp>
        <p:nvSpPr>
          <p:cNvPr id="6" name="TextBox 5"/>
          <p:cNvSpPr txBox="1"/>
          <p:nvPr/>
        </p:nvSpPr>
        <p:spPr>
          <a:xfrm>
            <a:off x="822960" y="2331720"/>
            <a:ext cx="10515600" cy="1554480"/>
          </a:xfrm>
          <a:prstGeom prst="rect">
            <a:avLst/>
          </a:prstGeom>
          <a:noFill/>
        </p:spPr>
        <p:txBody>
          <a:bodyPr wrap="square">
            <a:spAutoFit/>
          </a:bodyPr>
          <a:lstStyle/>
          <a:p>
            <a:pPr algn="l">
              <a:lnSpc>
                <a:spcPct val="140000"/>
              </a:lnSpc>
            </a:pPr>
            <a:r>
              <a:rPr sz="1700" b="0" i="0">
                <a:solidFill>
                  <a:srgbClr val="16192B"/>
                </a:solidFill>
                <a:latin typeface="IBM Plex Sans"/>
              </a:rPr>
              <a:t>Need recognition, information search, evaluation of alternatives, purchase decision, and post-purchase behaviour — though not every purchase moves through all five carefully.</a:t>
            </a:r>
          </a:p>
        </p:txBody>
      </p:sp>
      <p:sp>
        <p:nvSpPr>
          <p:cNvPr id="7" name="Rounded Rectangle 6"/>
          <p:cNvSpPr/>
          <p:nvPr/>
        </p:nvSpPr>
        <p:spPr>
          <a:xfrm>
            <a:off x="822960" y="4114800"/>
            <a:ext cx="10515600" cy="1737360"/>
          </a:xfrm>
          <a:prstGeom prst="roundRect">
            <a:avLst>
              <a:gd name="adj" fmla="val 6000"/>
            </a:avLst>
          </a:prstGeom>
          <a:solidFill>
            <a:srgbClr val="FCF3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822960" y="4114800"/>
            <a:ext cx="82296" cy="1737360"/>
          </a:xfrm>
          <a:prstGeom prst="rect">
            <a:avLst/>
          </a:prstGeom>
          <a:solidFill>
            <a:srgbClr val="E8A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43000" y="4315968"/>
            <a:ext cx="9966960" cy="365760"/>
          </a:xfrm>
          <a:prstGeom prst="rect">
            <a:avLst/>
          </a:prstGeom>
          <a:noFill/>
        </p:spPr>
        <p:txBody>
          <a:bodyPr wrap="square">
            <a:spAutoFit/>
          </a:bodyPr>
          <a:lstStyle/>
          <a:p>
            <a:pPr algn="l">
              <a:lnSpc>
                <a:spcPct val="115000"/>
              </a:lnSpc>
            </a:pPr>
            <a:r>
              <a:rPr sz="1250" b="1" i="0">
                <a:solidFill>
                  <a:srgbClr val="E8A93B"/>
                </a:solidFill>
                <a:latin typeface="Manrope"/>
              </a:rPr>
              <a:t>EXAMPLE</a:t>
            </a:r>
          </a:p>
        </p:txBody>
      </p:sp>
      <p:sp>
        <p:nvSpPr>
          <p:cNvPr id="10" name="TextBox 9"/>
          <p:cNvSpPr txBox="1"/>
          <p:nvPr/>
        </p:nvSpPr>
        <p:spPr>
          <a:xfrm>
            <a:off x="1143000" y="4663440"/>
            <a:ext cx="9966960" cy="1097280"/>
          </a:xfrm>
          <a:prstGeom prst="rect">
            <a:avLst/>
          </a:prstGeom>
          <a:noFill/>
        </p:spPr>
        <p:txBody>
          <a:bodyPr wrap="square">
            <a:spAutoFit/>
          </a:bodyPr>
          <a:lstStyle/>
          <a:p>
            <a:pPr algn="l">
              <a:lnSpc>
                <a:spcPct val="135000"/>
              </a:lnSpc>
            </a:pPr>
            <a:r>
              <a:rPr sz="1550" b="0" i="0">
                <a:solidFill>
                  <a:srgbClr val="16192B"/>
                </a:solidFill>
                <a:latin typeface="IBM Plex Sans"/>
              </a:rPr>
              <a:t>Buying a laptop typically involves real research and comparison; buying a chocolate bar at the till usually skips straight to purchase.</a:t>
            </a:r>
          </a:p>
        </p:txBody>
      </p:sp>
      <p:sp>
        <p:nvSpPr>
          <p:cNvPr id="11" name="Rectangle 10"/>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3" name="TextBox 12"/>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4 of 11 · Foundations of Marketing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E8A93B"/>
                </a:solidFill>
                <a:latin typeface="Manrope"/>
              </a:rPr>
              <a:t>MODULE 4  ·  Consumer &amp; Buyer Behaviour</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E8A93B"/>
                </a:solidFill>
                <a:latin typeface="Manrope"/>
              </a:rPr>
              <a:t>CORE CONCEPT 3 OF 3</a:t>
            </a:r>
          </a:p>
        </p:txBody>
      </p:sp>
      <p:sp>
        <p:nvSpPr>
          <p:cNvPr id="5" name="TextBox 4"/>
          <p:cNvSpPr txBox="1"/>
          <p:nvPr/>
        </p:nvSpPr>
        <p:spPr>
          <a:xfrm>
            <a:off x="822960" y="1481328"/>
            <a:ext cx="10515600" cy="822960"/>
          </a:xfrm>
          <a:prstGeom prst="rect">
            <a:avLst/>
          </a:prstGeom>
          <a:noFill/>
        </p:spPr>
        <p:txBody>
          <a:bodyPr wrap="square">
            <a:spAutoFit/>
          </a:bodyPr>
          <a:lstStyle/>
          <a:p>
            <a:pPr algn="l">
              <a:lnSpc>
                <a:spcPct val="115000"/>
              </a:lnSpc>
            </a:pPr>
            <a:r>
              <a:rPr sz="2200" b="1" i="0">
                <a:solidFill>
                  <a:srgbClr val="1E2A4A"/>
                </a:solidFill>
                <a:latin typeface="Manrope"/>
              </a:rPr>
              <a:t>The process compresses for low-involvement purchases</a:t>
            </a:r>
          </a:p>
        </p:txBody>
      </p:sp>
      <p:sp>
        <p:nvSpPr>
          <p:cNvPr id="6" name="TextBox 5"/>
          <p:cNvSpPr txBox="1"/>
          <p:nvPr/>
        </p:nvSpPr>
        <p:spPr>
          <a:xfrm>
            <a:off x="822960" y="2331720"/>
            <a:ext cx="10515600" cy="1554480"/>
          </a:xfrm>
          <a:prstGeom prst="rect">
            <a:avLst/>
          </a:prstGeom>
          <a:noFill/>
        </p:spPr>
        <p:txBody>
          <a:bodyPr wrap="square">
            <a:spAutoFit/>
          </a:bodyPr>
          <a:lstStyle/>
          <a:p>
            <a:pPr algn="l">
              <a:lnSpc>
                <a:spcPct val="140000"/>
              </a:lnSpc>
            </a:pPr>
            <a:r>
              <a:rPr sz="1700" b="0" i="0">
                <a:solidFill>
                  <a:srgbClr val="16192B"/>
                </a:solidFill>
                <a:latin typeface="IBM Plex Sans"/>
              </a:rPr>
              <a:t>Cheap, frequent, habitual purchases barely touch information search or evaluation; expensive, infrequent purchases usually involve all five stages in depth.</a:t>
            </a:r>
          </a:p>
        </p:txBody>
      </p:sp>
      <p:sp>
        <p:nvSpPr>
          <p:cNvPr id="7" name="Rounded Rectangle 6"/>
          <p:cNvSpPr/>
          <p:nvPr/>
        </p:nvSpPr>
        <p:spPr>
          <a:xfrm>
            <a:off x="822960" y="4114800"/>
            <a:ext cx="10515600" cy="1737360"/>
          </a:xfrm>
          <a:prstGeom prst="roundRect">
            <a:avLst>
              <a:gd name="adj" fmla="val 6000"/>
            </a:avLst>
          </a:prstGeom>
          <a:solidFill>
            <a:srgbClr val="FCF3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822960" y="4114800"/>
            <a:ext cx="82296" cy="1737360"/>
          </a:xfrm>
          <a:prstGeom prst="rect">
            <a:avLst/>
          </a:prstGeom>
          <a:solidFill>
            <a:srgbClr val="E8A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43000" y="4315968"/>
            <a:ext cx="9966960" cy="365760"/>
          </a:xfrm>
          <a:prstGeom prst="rect">
            <a:avLst/>
          </a:prstGeom>
          <a:noFill/>
        </p:spPr>
        <p:txBody>
          <a:bodyPr wrap="square">
            <a:spAutoFit/>
          </a:bodyPr>
          <a:lstStyle/>
          <a:p>
            <a:pPr algn="l">
              <a:lnSpc>
                <a:spcPct val="115000"/>
              </a:lnSpc>
            </a:pPr>
            <a:r>
              <a:rPr sz="1250" b="1" i="0">
                <a:solidFill>
                  <a:srgbClr val="E8A93B"/>
                </a:solidFill>
                <a:latin typeface="Manrope"/>
              </a:rPr>
              <a:t>EXAMPLE</a:t>
            </a:r>
          </a:p>
        </p:txBody>
      </p:sp>
      <p:sp>
        <p:nvSpPr>
          <p:cNvPr id="10" name="TextBox 9"/>
          <p:cNvSpPr txBox="1"/>
          <p:nvPr/>
        </p:nvSpPr>
        <p:spPr>
          <a:xfrm>
            <a:off x="1143000" y="4663440"/>
            <a:ext cx="9966960" cy="1097280"/>
          </a:xfrm>
          <a:prstGeom prst="rect">
            <a:avLst/>
          </a:prstGeom>
          <a:noFill/>
        </p:spPr>
        <p:txBody>
          <a:bodyPr wrap="square">
            <a:spAutoFit/>
          </a:bodyPr>
          <a:lstStyle/>
          <a:p>
            <a:pPr algn="l">
              <a:lnSpc>
                <a:spcPct val="135000"/>
              </a:lnSpc>
            </a:pPr>
            <a:r>
              <a:rPr sz="1550" b="0" i="0">
                <a:solidFill>
                  <a:srgbClr val="16192B"/>
                </a:solidFill>
                <a:latin typeface="IBM Plex Sans"/>
              </a:rPr>
              <a:t>Choosing a phone network contract gets real evaluation; choosing a bag of crisps usually doesn't.</a:t>
            </a:r>
          </a:p>
        </p:txBody>
      </p:sp>
      <p:sp>
        <p:nvSpPr>
          <p:cNvPr id="11" name="Rectangle 10"/>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3" name="TextBox 12"/>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4 of 11 · Foundations of Marketing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E8A93B"/>
                </a:solidFill>
                <a:latin typeface="Manrope"/>
              </a:rPr>
              <a:t>MODULE 4  ·  Consumer &amp; Buyer Behaviour</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E8A93B"/>
                </a:solidFill>
                <a:latin typeface="Manrope"/>
              </a:rPr>
              <a:t>VISUAL MODEL</a:t>
            </a:r>
          </a:p>
        </p:txBody>
      </p:sp>
      <p:sp>
        <p:nvSpPr>
          <p:cNvPr id="5" name="Rounded Rectangle 4"/>
          <p:cNvSpPr/>
          <p:nvPr/>
        </p:nvSpPr>
        <p:spPr>
          <a:xfrm>
            <a:off x="822960" y="1600200"/>
            <a:ext cx="1810512" cy="4480560"/>
          </a:xfrm>
          <a:prstGeom prst="roundRect">
            <a:avLst>
              <a:gd name="adj" fmla="val 6000"/>
            </a:avLst>
          </a:prstGeom>
          <a:solidFill>
            <a:srgbClr val="FCF3E1"/>
          </a:solidFill>
          <a:ln w="12700">
            <a:solidFill>
              <a:srgbClr val="E8A93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32688" y="1600200"/>
            <a:ext cx="1591056" cy="4480560"/>
          </a:xfrm>
          <a:prstGeom prst="rect">
            <a:avLst/>
          </a:prstGeom>
          <a:noFill/>
        </p:spPr>
        <p:txBody>
          <a:bodyPr wrap="square">
            <a:spAutoFit/>
          </a:bodyPr>
          <a:lstStyle/>
          <a:p>
            <a:pPr algn="ctr">
              <a:lnSpc>
                <a:spcPct val="115000"/>
              </a:lnSpc>
            </a:pPr>
            <a:r>
              <a:rPr sz="1300" b="1" i="0">
                <a:solidFill>
                  <a:srgbClr val="E8A93B"/>
                </a:solidFill>
                <a:latin typeface="Manrope"/>
              </a:rPr>
              <a:t>1</a:t>
            </a:r>
          </a:p>
        </p:txBody>
      </p:sp>
      <p:sp>
        <p:nvSpPr>
          <p:cNvPr id="7" name="TextBox 6"/>
          <p:cNvSpPr txBox="1"/>
          <p:nvPr/>
        </p:nvSpPr>
        <p:spPr>
          <a:xfrm>
            <a:off x="932688" y="1984248"/>
            <a:ext cx="1591056" cy="4023360"/>
          </a:xfrm>
          <a:prstGeom prst="rect">
            <a:avLst/>
          </a:prstGeom>
          <a:noFill/>
        </p:spPr>
        <p:txBody>
          <a:bodyPr wrap="square" anchor="t">
            <a:spAutoFit/>
          </a:bodyPr>
          <a:lstStyle/>
          <a:p>
            <a:pPr algn="ctr">
              <a:lnSpc>
                <a:spcPct val="110000"/>
              </a:lnSpc>
            </a:pPr>
            <a:r>
              <a:rPr sz="1400" b="1" i="0">
                <a:solidFill>
                  <a:srgbClr val="1E2A4A"/>
                </a:solidFill>
                <a:latin typeface="Manrope"/>
              </a:rPr>
              <a:t>Need Recognition</a:t>
            </a:r>
          </a:p>
        </p:txBody>
      </p:sp>
      <p:sp>
        <p:nvSpPr>
          <p:cNvPr id="8" name="TextBox 7"/>
          <p:cNvSpPr txBox="1"/>
          <p:nvPr/>
        </p:nvSpPr>
        <p:spPr>
          <a:xfrm>
            <a:off x="2633472" y="1600200"/>
            <a:ext cx="365760" cy="4480560"/>
          </a:xfrm>
          <a:prstGeom prst="rect">
            <a:avLst/>
          </a:prstGeom>
          <a:noFill/>
        </p:spPr>
        <p:txBody>
          <a:bodyPr wrap="square" anchor="ctr">
            <a:spAutoFit/>
          </a:bodyPr>
          <a:lstStyle/>
          <a:p>
            <a:pPr algn="ctr">
              <a:lnSpc>
                <a:spcPct val="115000"/>
              </a:lnSpc>
            </a:pPr>
            <a:r>
              <a:rPr sz="2200" b="0" i="0">
                <a:solidFill>
                  <a:srgbClr val="5B6478"/>
                </a:solidFill>
                <a:latin typeface="IBM Plex Sans"/>
              </a:rPr>
              <a:t>→</a:t>
            </a:r>
          </a:p>
        </p:txBody>
      </p:sp>
      <p:sp>
        <p:nvSpPr>
          <p:cNvPr id="9" name="Rounded Rectangle 8"/>
          <p:cNvSpPr/>
          <p:nvPr/>
        </p:nvSpPr>
        <p:spPr>
          <a:xfrm>
            <a:off x="2999232" y="1600200"/>
            <a:ext cx="1810512" cy="4480560"/>
          </a:xfrm>
          <a:prstGeom prst="roundRect">
            <a:avLst>
              <a:gd name="adj" fmla="val 6000"/>
            </a:avLst>
          </a:prstGeom>
          <a:solidFill>
            <a:srgbClr val="FCF3E1"/>
          </a:solidFill>
          <a:ln w="12700">
            <a:solidFill>
              <a:srgbClr val="E8A93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108960" y="1600200"/>
            <a:ext cx="1591056" cy="4480560"/>
          </a:xfrm>
          <a:prstGeom prst="rect">
            <a:avLst/>
          </a:prstGeom>
          <a:noFill/>
        </p:spPr>
        <p:txBody>
          <a:bodyPr wrap="square">
            <a:spAutoFit/>
          </a:bodyPr>
          <a:lstStyle/>
          <a:p>
            <a:pPr algn="ctr">
              <a:lnSpc>
                <a:spcPct val="115000"/>
              </a:lnSpc>
            </a:pPr>
            <a:r>
              <a:rPr sz="1300" b="1" i="0">
                <a:solidFill>
                  <a:srgbClr val="E8A93B"/>
                </a:solidFill>
                <a:latin typeface="Manrope"/>
              </a:rPr>
              <a:t>2</a:t>
            </a:r>
          </a:p>
        </p:txBody>
      </p:sp>
      <p:sp>
        <p:nvSpPr>
          <p:cNvPr id="11" name="TextBox 10"/>
          <p:cNvSpPr txBox="1"/>
          <p:nvPr/>
        </p:nvSpPr>
        <p:spPr>
          <a:xfrm>
            <a:off x="3108960" y="1984248"/>
            <a:ext cx="1591056" cy="4023360"/>
          </a:xfrm>
          <a:prstGeom prst="rect">
            <a:avLst/>
          </a:prstGeom>
          <a:noFill/>
        </p:spPr>
        <p:txBody>
          <a:bodyPr wrap="square" anchor="t">
            <a:spAutoFit/>
          </a:bodyPr>
          <a:lstStyle/>
          <a:p>
            <a:pPr algn="ctr">
              <a:lnSpc>
                <a:spcPct val="110000"/>
              </a:lnSpc>
            </a:pPr>
            <a:r>
              <a:rPr sz="1400" b="1" i="0">
                <a:solidFill>
                  <a:srgbClr val="1E2A4A"/>
                </a:solidFill>
                <a:latin typeface="Manrope"/>
              </a:rPr>
              <a:t>Information Search</a:t>
            </a:r>
          </a:p>
        </p:txBody>
      </p:sp>
      <p:sp>
        <p:nvSpPr>
          <p:cNvPr id="12" name="TextBox 11"/>
          <p:cNvSpPr txBox="1"/>
          <p:nvPr/>
        </p:nvSpPr>
        <p:spPr>
          <a:xfrm>
            <a:off x="4809744" y="1600200"/>
            <a:ext cx="365760" cy="4480560"/>
          </a:xfrm>
          <a:prstGeom prst="rect">
            <a:avLst/>
          </a:prstGeom>
          <a:noFill/>
        </p:spPr>
        <p:txBody>
          <a:bodyPr wrap="square" anchor="ctr">
            <a:spAutoFit/>
          </a:bodyPr>
          <a:lstStyle/>
          <a:p>
            <a:pPr algn="ctr">
              <a:lnSpc>
                <a:spcPct val="115000"/>
              </a:lnSpc>
            </a:pPr>
            <a:r>
              <a:rPr sz="2200" b="0" i="0">
                <a:solidFill>
                  <a:srgbClr val="5B6478"/>
                </a:solidFill>
                <a:latin typeface="IBM Plex Sans"/>
              </a:rPr>
              <a:t>→</a:t>
            </a:r>
          </a:p>
        </p:txBody>
      </p:sp>
      <p:sp>
        <p:nvSpPr>
          <p:cNvPr id="13" name="Rounded Rectangle 12"/>
          <p:cNvSpPr/>
          <p:nvPr/>
        </p:nvSpPr>
        <p:spPr>
          <a:xfrm>
            <a:off x="5175504" y="1600200"/>
            <a:ext cx="1810512" cy="4480560"/>
          </a:xfrm>
          <a:prstGeom prst="roundRect">
            <a:avLst>
              <a:gd name="adj" fmla="val 6000"/>
            </a:avLst>
          </a:prstGeom>
          <a:solidFill>
            <a:srgbClr val="FCF3E1"/>
          </a:solidFill>
          <a:ln w="12700">
            <a:solidFill>
              <a:srgbClr val="E8A93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285232" y="1600200"/>
            <a:ext cx="1591056" cy="4480560"/>
          </a:xfrm>
          <a:prstGeom prst="rect">
            <a:avLst/>
          </a:prstGeom>
          <a:noFill/>
        </p:spPr>
        <p:txBody>
          <a:bodyPr wrap="square">
            <a:spAutoFit/>
          </a:bodyPr>
          <a:lstStyle/>
          <a:p>
            <a:pPr algn="ctr">
              <a:lnSpc>
                <a:spcPct val="115000"/>
              </a:lnSpc>
            </a:pPr>
            <a:r>
              <a:rPr sz="1300" b="1" i="0">
                <a:solidFill>
                  <a:srgbClr val="E8A93B"/>
                </a:solidFill>
                <a:latin typeface="Manrope"/>
              </a:rPr>
              <a:t>3</a:t>
            </a:r>
          </a:p>
        </p:txBody>
      </p:sp>
      <p:sp>
        <p:nvSpPr>
          <p:cNvPr id="15" name="TextBox 14"/>
          <p:cNvSpPr txBox="1"/>
          <p:nvPr/>
        </p:nvSpPr>
        <p:spPr>
          <a:xfrm>
            <a:off x="5285232" y="1984248"/>
            <a:ext cx="1591056" cy="4023360"/>
          </a:xfrm>
          <a:prstGeom prst="rect">
            <a:avLst/>
          </a:prstGeom>
          <a:noFill/>
        </p:spPr>
        <p:txBody>
          <a:bodyPr wrap="square" anchor="t">
            <a:spAutoFit/>
          </a:bodyPr>
          <a:lstStyle/>
          <a:p>
            <a:pPr algn="ctr">
              <a:lnSpc>
                <a:spcPct val="110000"/>
              </a:lnSpc>
            </a:pPr>
            <a:r>
              <a:rPr sz="1400" b="1" i="0">
                <a:solidFill>
                  <a:srgbClr val="1E2A4A"/>
                </a:solidFill>
                <a:latin typeface="Manrope"/>
              </a:rPr>
              <a:t>Evaluate Alternatives</a:t>
            </a:r>
          </a:p>
        </p:txBody>
      </p:sp>
      <p:sp>
        <p:nvSpPr>
          <p:cNvPr id="16" name="TextBox 15"/>
          <p:cNvSpPr txBox="1"/>
          <p:nvPr/>
        </p:nvSpPr>
        <p:spPr>
          <a:xfrm>
            <a:off x="6986016" y="1600200"/>
            <a:ext cx="365760" cy="4480560"/>
          </a:xfrm>
          <a:prstGeom prst="rect">
            <a:avLst/>
          </a:prstGeom>
          <a:noFill/>
        </p:spPr>
        <p:txBody>
          <a:bodyPr wrap="square" anchor="ctr">
            <a:spAutoFit/>
          </a:bodyPr>
          <a:lstStyle/>
          <a:p>
            <a:pPr algn="ctr">
              <a:lnSpc>
                <a:spcPct val="115000"/>
              </a:lnSpc>
            </a:pPr>
            <a:r>
              <a:rPr sz="2200" b="0" i="0">
                <a:solidFill>
                  <a:srgbClr val="5B6478"/>
                </a:solidFill>
                <a:latin typeface="IBM Plex Sans"/>
              </a:rPr>
              <a:t>→</a:t>
            </a:r>
          </a:p>
        </p:txBody>
      </p:sp>
      <p:sp>
        <p:nvSpPr>
          <p:cNvPr id="17" name="Rounded Rectangle 16"/>
          <p:cNvSpPr/>
          <p:nvPr/>
        </p:nvSpPr>
        <p:spPr>
          <a:xfrm>
            <a:off x="7351775" y="1600200"/>
            <a:ext cx="1810512" cy="4480560"/>
          </a:xfrm>
          <a:prstGeom prst="roundRect">
            <a:avLst>
              <a:gd name="adj" fmla="val 6000"/>
            </a:avLst>
          </a:prstGeom>
          <a:solidFill>
            <a:srgbClr val="FCF3E1"/>
          </a:solidFill>
          <a:ln w="12700">
            <a:solidFill>
              <a:srgbClr val="E8A93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461503" y="1600200"/>
            <a:ext cx="1591056" cy="4480560"/>
          </a:xfrm>
          <a:prstGeom prst="rect">
            <a:avLst/>
          </a:prstGeom>
          <a:noFill/>
        </p:spPr>
        <p:txBody>
          <a:bodyPr wrap="square">
            <a:spAutoFit/>
          </a:bodyPr>
          <a:lstStyle/>
          <a:p>
            <a:pPr algn="ctr">
              <a:lnSpc>
                <a:spcPct val="115000"/>
              </a:lnSpc>
            </a:pPr>
            <a:r>
              <a:rPr sz="1300" b="1" i="0">
                <a:solidFill>
                  <a:srgbClr val="E8A93B"/>
                </a:solidFill>
                <a:latin typeface="Manrope"/>
              </a:rPr>
              <a:t>4</a:t>
            </a:r>
          </a:p>
        </p:txBody>
      </p:sp>
      <p:sp>
        <p:nvSpPr>
          <p:cNvPr id="19" name="TextBox 18"/>
          <p:cNvSpPr txBox="1"/>
          <p:nvPr/>
        </p:nvSpPr>
        <p:spPr>
          <a:xfrm>
            <a:off x="7461503" y="1984248"/>
            <a:ext cx="1591056" cy="4023360"/>
          </a:xfrm>
          <a:prstGeom prst="rect">
            <a:avLst/>
          </a:prstGeom>
          <a:noFill/>
        </p:spPr>
        <p:txBody>
          <a:bodyPr wrap="square" anchor="t">
            <a:spAutoFit/>
          </a:bodyPr>
          <a:lstStyle/>
          <a:p>
            <a:pPr algn="ctr">
              <a:lnSpc>
                <a:spcPct val="110000"/>
              </a:lnSpc>
            </a:pPr>
            <a:r>
              <a:rPr sz="1400" b="1" i="0">
                <a:solidFill>
                  <a:srgbClr val="1E2A4A"/>
                </a:solidFill>
                <a:latin typeface="Manrope"/>
              </a:rPr>
              <a:t>Purchase Decision</a:t>
            </a:r>
          </a:p>
        </p:txBody>
      </p:sp>
      <p:sp>
        <p:nvSpPr>
          <p:cNvPr id="20" name="TextBox 19"/>
          <p:cNvSpPr txBox="1"/>
          <p:nvPr/>
        </p:nvSpPr>
        <p:spPr>
          <a:xfrm>
            <a:off x="9162288" y="1600200"/>
            <a:ext cx="365760" cy="4480560"/>
          </a:xfrm>
          <a:prstGeom prst="rect">
            <a:avLst/>
          </a:prstGeom>
          <a:noFill/>
        </p:spPr>
        <p:txBody>
          <a:bodyPr wrap="square" anchor="ctr">
            <a:spAutoFit/>
          </a:bodyPr>
          <a:lstStyle/>
          <a:p>
            <a:pPr algn="ctr">
              <a:lnSpc>
                <a:spcPct val="115000"/>
              </a:lnSpc>
            </a:pPr>
            <a:r>
              <a:rPr sz="2200" b="0" i="0">
                <a:solidFill>
                  <a:srgbClr val="5B6478"/>
                </a:solidFill>
                <a:latin typeface="IBM Plex Sans"/>
              </a:rPr>
              <a:t>→</a:t>
            </a:r>
          </a:p>
        </p:txBody>
      </p:sp>
      <p:sp>
        <p:nvSpPr>
          <p:cNvPr id="21" name="Rounded Rectangle 20"/>
          <p:cNvSpPr/>
          <p:nvPr/>
        </p:nvSpPr>
        <p:spPr>
          <a:xfrm>
            <a:off x="9528048" y="1600200"/>
            <a:ext cx="1810512" cy="4480560"/>
          </a:xfrm>
          <a:prstGeom prst="roundRect">
            <a:avLst>
              <a:gd name="adj" fmla="val 6000"/>
            </a:avLst>
          </a:prstGeom>
          <a:solidFill>
            <a:srgbClr val="E8A93B"/>
          </a:solidFill>
          <a:ln w="12700">
            <a:solidFill>
              <a:srgbClr val="E8A93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637776" y="1600200"/>
            <a:ext cx="1591056" cy="4480560"/>
          </a:xfrm>
          <a:prstGeom prst="rect">
            <a:avLst/>
          </a:prstGeom>
          <a:noFill/>
        </p:spPr>
        <p:txBody>
          <a:bodyPr wrap="square">
            <a:spAutoFit/>
          </a:bodyPr>
          <a:lstStyle/>
          <a:p>
            <a:pPr algn="ctr">
              <a:lnSpc>
                <a:spcPct val="115000"/>
              </a:lnSpc>
            </a:pPr>
            <a:r>
              <a:rPr sz="1300" b="1" i="0">
                <a:solidFill>
                  <a:srgbClr val="FFFFFF"/>
                </a:solidFill>
                <a:latin typeface="Manrope"/>
              </a:rPr>
              <a:t>5</a:t>
            </a:r>
          </a:p>
        </p:txBody>
      </p:sp>
      <p:sp>
        <p:nvSpPr>
          <p:cNvPr id="23" name="TextBox 22"/>
          <p:cNvSpPr txBox="1"/>
          <p:nvPr/>
        </p:nvSpPr>
        <p:spPr>
          <a:xfrm>
            <a:off x="9637776" y="1984248"/>
            <a:ext cx="1591056" cy="4023360"/>
          </a:xfrm>
          <a:prstGeom prst="rect">
            <a:avLst/>
          </a:prstGeom>
          <a:noFill/>
        </p:spPr>
        <p:txBody>
          <a:bodyPr wrap="square" anchor="t">
            <a:spAutoFit/>
          </a:bodyPr>
          <a:lstStyle/>
          <a:p>
            <a:pPr algn="ctr">
              <a:lnSpc>
                <a:spcPct val="110000"/>
              </a:lnSpc>
            </a:pPr>
            <a:r>
              <a:rPr sz="1400" b="1" i="0">
                <a:solidFill>
                  <a:srgbClr val="FFFFFF"/>
                </a:solidFill>
                <a:latin typeface="Manrope"/>
              </a:rPr>
              <a:t>Post-Purchase</a:t>
            </a:r>
          </a:p>
        </p:txBody>
      </p:sp>
      <p:sp>
        <p:nvSpPr>
          <p:cNvPr id="24" name="Rectangle 23"/>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26" name="TextBox 25"/>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4 of 11 · Foundations of Marketing</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E8A93B"/>
                </a:solidFill>
                <a:latin typeface="Manrope"/>
              </a:rPr>
              <a:t>MODULE 4  ·  Consumer &amp; Buyer Behaviour</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22960" y="1463040"/>
            <a:ext cx="10515600" cy="3108960"/>
          </a:xfrm>
          <a:prstGeom prst="roundRect">
            <a:avLst>
              <a:gd name="adj" fmla="val 6000"/>
            </a:avLst>
          </a:prstGeom>
          <a:solidFill>
            <a:srgbClr val="FBEE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22960" y="1463040"/>
            <a:ext cx="82296" cy="3108960"/>
          </a:xfrm>
          <a:prstGeom prst="rect">
            <a:avLst/>
          </a:prstGeom>
          <a:solidFill>
            <a:srgbClr val="D972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88720" y="1783080"/>
            <a:ext cx="9784080" cy="457200"/>
          </a:xfrm>
          <a:prstGeom prst="rect">
            <a:avLst/>
          </a:prstGeom>
          <a:noFill/>
        </p:spPr>
        <p:txBody>
          <a:bodyPr wrap="square">
            <a:spAutoFit/>
          </a:bodyPr>
          <a:lstStyle/>
          <a:p>
            <a:pPr algn="l">
              <a:lnSpc>
                <a:spcPct val="115000"/>
              </a:lnSpc>
            </a:pPr>
            <a:r>
              <a:rPr sz="1500" b="1" i="0">
                <a:solidFill>
                  <a:srgbClr val="D9722F"/>
                </a:solidFill>
                <a:latin typeface="Manrope"/>
              </a:rPr>
              <a:t>COMMON MISTAKE TO AVOID</a:t>
            </a:r>
          </a:p>
        </p:txBody>
      </p:sp>
      <p:sp>
        <p:nvSpPr>
          <p:cNvPr id="7" name="TextBox 6"/>
          <p:cNvSpPr txBox="1"/>
          <p:nvPr/>
        </p:nvSpPr>
        <p:spPr>
          <a:xfrm>
            <a:off x="1188720" y="2331720"/>
            <a:ext cx="9784080" cy="2011680"/>
          </a:xfrm>
          <a:prstGeom prst="rect">
            <a:avLst/>
          </a:prstGeom>
          <a:noFill/>
        </p:spPr>
        <p:txBody>
          <a:bodyPr wrap="square">
            <a:spAutoFit/>
          </a:bodyPr>
          <a:lstStyle/>
          <a:p>
            <a:pPr algn="l">
              <a:lnSpc>
                <a:spcPct val="140000"/>
              </a:lnSpc>
            </a:pPr>
            <a:r>
              <a:rPr sz="2000" b="1" i="0">
                <a:solidFill>
                  <a:srgbClr val="5A2E10"/>
                </a:solidFill>
                <a:latin typeface="Manrope"/>
              </a:rPr>
              <a:t>Assuming every purchase gets the full five-stage treatment — most everyday purchases are far more automatic than that.</a:t>
            </a:r>
          </a:p>
        </p:txBody>
      </p:sp>
      <p:sp>
        <p:nvSpPr>
          <p:cNvPr id="8" name="Rectangle 7"/>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0" name="TextBox 9"/>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4 of 11 · Foundations of Marketing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E8A93B"/>
                </a:solidFill>
                <a:latin typeface="Manrope"/>
              </a:rPr>
              <a:t>MODULE 4  ·  Consumer &amp; Buyer Behaviour</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371600"/>
            <a:ext cx="7315200" cy="365760"/>
          </a:xfrm>
          <a:prstGeom prst="rect">
            <a:avLst/>
          </a:prstGeom>
          <a:noFill/>
        </p:spPr>
        <p:txBody>
          <a:bodyPr wrap="square">
            <a:spAutoFit/>
          </a:bodyPr>
          <a:lstStyle/>
          <a:p>
            <a:pPr algn="l">
              <a:lnSpc>
                <a:spcPct val="115000"/>
              </a:lnSpc>
            </a:pPr>
            <a:r>
              <a:rPr sz="1300" b="1" i="0">
                <a:solidFill>
                  <a:srgbClr val="E8A93B"/>
                </a:solidFill>
                <a:latin typeface="Manrope"/>
              </a:rPr>
              <a:t>DISCUSSION QUESTION</a:t>
            </a:r>
          </a:p>
        </p:txBody>
      </p:sp>
      <p:sp>
        <p:nvSpPr>
          <p:cNvPr id="5" name="TextBox 4"/>
          <p:cNvSpPr txBox="1"/>
          <p:nvPr/>
        </p:nvSpPr>
        <p:spPr>
          <a:xfrm>
            <a:off x="822960" y="2011680"/>
            <a:ext cx="10332720" cy="2560320"/>
          </a:xfrm>
          <a:prstGeom prst="rect">
            <a:avLst/>
          </a:prstGeom>
          <a:noFill/>
        </p:spPr>
        <p:txBody>
          <a:bodyPr wrap="square">
            <a:spAutoFit/>
          </a:bodyPr>
          <a:lstStyle/>
          <a:p>
            <a:pPr algn="l">
              <a:lnSpc>
                <a:spcPct val="135000"/>
              </a:lnSpc>
            </a:pPr>
            <a:r>
              <a:rPr sz="2600" b="1" i="0">
                <a:solidFill>
                  <a:srgbClr val="1E2A4A"/>
                </a:solidFill>
                <a:latin typeface="Manrope"/>
              </a:rPr>
              <a:t>What's an example of "post-purchase behaviour" you've experienced — did you ever regret a purchase, or tell someone else how good it was?</a:t>
            </a:r>
          </a:p>
        </p:txBody>
      </p:sp>
      <p:sp>
        <p:nvSpPr>
          <p:cNvPr id="6" name="Rectangle 5"/>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8" name="TextBox 7"/>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4 of 11 · Foundations of Marketing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E8A93B"/>
                </a:solidFill>
                <a:latin typeface="Manrope"/>
              </a:rPr>
              <a:t>MODULE 4  ·  Consumer &amp; Buyer Behaviour</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371600"/>
            <a:ext cx="7315200" cy="365760"/>
          </a:xfrm>
          <a:prstGeom prst="rect">
            <a:avLst/>
          </a:prstGeom>
          <a:noFill/>
        </p:spPr>
        <p:txBody>
          <a:bodyPr wrap="square">
            <a:spAutoFit/>
          </a:bodyPr>
          <a:lstStyle/>
          <a:p>
            <a:pPr algn="l">
              <a:lnSpc>
                <a:spcPct val="115000"/>
              </a:lnSpc>
            </a:pPr>
            <a:r>
              <a:rPr sz="1300" b="1" i="0">
                <a:solidFill>
                  <a:srgbClr val="E8A93B"/>
                </a:solidFill>
                <a:latin typeface="Manrope"/>
              </a:rPr>
              <a:t>DISCUSSION QUESTION</a:t>
            </a:r>
          </a:p>
        </p:txBody>
      </p:sp>
      <p:sp>
        <p:nvSpPr>
          <p:cNvPr id="5" name="TextBox 4"/>
          <p:cNvSpPr txBox="1"/>
          <p:nvPr/>
        </p:nvSpPr>
        <p:spPr>
          <a:xfrm>
            <a:off x="822960" y="2011680"/>
            <a:ext cx="10332720" cy="2560320"/>
          </a:xfrm>
          <a:prstGeom prst="rect">
            <a:avLst/>
          </a:prstGeom>
          <a:noFill/>
        </p:spPr>
        <p:txBody>
          <a:bodyPr wrap="square">
            <a:spAutoFit/>
          </a:bodyPr>
          <a:lstStyle/>
          <a:p>
            <a:pPr algn="l">
              <a:lnSpc>
                <a:spcPct val="135000"/>
              </a:lnSpc>
            </a:pPr>
            <a:r>
              <a:rPr sz="2600" b="1" i="0">
                <a:solidFill>
                  <a:srgbClr val="1E2A4A"/>
                </a:solidFill>
                <a:latin typeface="Manrope"/>
              </a:rPr>
              <a:t>How might a business try to shorten a customer's information-search stage?</a:t>
            </a:r>
          </a:p>
        </p:txBody>
      </p:sp>
      <p:sp>
        <p:nvSpPr>
          <p:cNvPr id="6" name="Rectangle 5"/>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8" name="TextBox 7"/>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4 of 11 · Foundations of Marketing</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E8A93B"/>
                </a:solidFill>
                <a:latin typeface="Manrope"/>
              </a:rPr>
              <a:t>MODULE 4  ·  Consumer &amp; Buyer Behaviour</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E8A93B"/>
                </a:solidFill>
                <a:latin typeface="Manrope"/>
              </a:rPr>
              <a:t>MINI CASE STUDY</a:t>
            </a:r>
          </a:p>
        </p:txBody>
      </p:sp>
      <p:sp>
        <p:nvSpPr>
          <p:cNvPr id="5" name="Rounded Rectangle 4"/>
          <p:cNvSpPr/>
          <p:nvPr/>
        </p:nvSpPr>
        <p:spPr>
          <a:xfrm>
            <a:off x="822960" y="1554480"/>
            <a:ext cx="10515600" cy="4206240"/>
          </a:xfrm>
          <a:prstGeom prst="roundRect">
            <a:avLst>
              <a:gd name="adj" fmla="val 6000"/>
            </a:avLst>
          </a:prstGeom>
          <a:solidFill>
            <a:srgbClr val="FFFFFF"/>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22960" y="1554480"/>
            <a:ext cx="82296" cy="4206240"/>
          </a:xfrm>
          <a:prstGeom prst="rect">
            <a:avLst/>
          </a:prstGeom>
          <a:solidFill>
            <a:srgbClr val="E8A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88720" y="1874519"/>
            <a:ext cx="9784080" cy="3566160"/>
          </a:xfrm>
          <a:prstGeom prst="rect">
            <a:avLst/>
          </a:prstGeom>
          <a:noFill/>
        </p:spPr>
        <p:txBody>
          <a:bodyPr wrap="square">
            <a:spAutoFit/>
          </a:bodyPr>
          <a:lstStyle/>
          <a:p>
            <a:pPr algn="l">
              <a:lnSpc>
                <a:spcPct val="150000"/>
              </a:lnSpc>
            </a:pPr>
            <a:r>
              <a:rPr sz="1800" b="0" i="0">
                <a:solidFill>
                  <a:srgbClr val="16192B"/>
                </a:solidFill>
                <a:latin typeface="IBM Plex Sans"/>
              </a:rPr>
              <a:t>A student comparing two mobile phone plans read reviews, asked friends, and compared prices for a week (full five-stage process) before choosing one — then posted about the decision online afterwards, which is itself post-purchase behaviour other buyers will read during their own information search.</a:t>
            </a:r>
          </a:p>
        </p:txBody>
      </p:sp>
      <p:sp>
        <p:nvSpPr>
          <p:cNvPr id="8" name="Rectangle 7"/>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0" name="TextBox 9"/>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4 of 11 · Foundations of Marketing</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E8A93B"/>
                </a:solidFill>
                <a:latin typeface="Manrope"/>
              </a:rPr>
              <a:t>MODULE 4  ·  Consumer &amp; Buyer Behaviour</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E8A93B"/>
                </a:solidFill>
                <a:latin typeface="Manrope"/>
              </a:rPr>
              <a:t>TEACHING OUTLINE</a:t>
            </a:r>
          </a:p>
        </p:txBody>
      </p:sp>
      <p:sp>
        <p:nvSpPr>
          <p:cNvPr id="5" name="TextBox 4"/>
          <p:cNvSpPr txBox="1"/>
          <p:nvPr/>
        </p:nvSpPr>
        <p:spPr>
          <a:xfrm>
            <a:off x="822960" y="1463040"/>
            <a:ext cx="9875520" cy="457200"/>
          </a:xfrm>
          <a:prstGeom prst="rect">
            <a:avLst/>
          </a:prstGeom>
          <a:noFill/>
        </p:spPr>
        <p:txBody>
          <a:bodyPr wrap="square">
            <a:spAutoFit/>
          </a:bodyPr>
          <a:lstStyle/>
          <a:p>
            <a:pPr algn="l">
              <a:lnSpc>
                <a:spcPct val="115000"/>
              </a:lnSpc>
            </a:pPr>
            <a:r>
              <a:rPr sz="1500" b="0" i="0">
                <a:solidFill>
                  <a:srgbClr val="5B6478"/>
                </a:solidFill>
                <a:latin typeface="IBM Plex Sans"/>
              </a:rPr>
              <a:t>A suggested path through this lesson's core material.</a:t>
            </a:r>
          </a:p>
        </p:txBody>
      </p:sp>
      <p:sp>
        <p:nvSpPr>
          <p:cNvPr id="6" name="TextBox 5"/>
          <p:cNvSpPr txBox="1"/>
          <p:nvPr/>
        </p:nvSpPr>
        <p:spPr>
          <a:xfrm>
            <a:off x="822960" y="2057400"/>
            <a:ext cx="9875520" cy="3657600"/>
          </a:xfrm>
          <a:prstGeom prst="rect">
            <a:avLst/>
          </a:prstGeom>
          <a:noFill/>
        </p:spPr>
        <p:txBody>
          <a:bodyPr wrap="square">
            <a:spAutoFit/>
          </a:bodyPr>
          <a:lstStyle/>
          <a:p>
            <a:pPr>
              <a:lnSpc>
                <a:spcPct val="150000"/>
              </a:lnSpc>
              <a:spcAft>
                <a:spcPts val="1800"/>
              </a:spcAft>
            </a:pPr>
            <a:r>
              <a:rPr sz="1900">
                <a:solidFill>
                  <a:srgbClr val="16192B"/>
                </a:solidFill>
                <a:latin typeface="IBM Plex Sans"/>
              </a:rPr>
              <a:t>1.  Explore psychological, social and personal influences on buying.</a:t>
            </a:r>
          </a:p>
          <a:p>
            <a:pPr>
              <a:lnSpc>
                <a:spcPct val="150000"/>
              </a:lnSpc>
              <a:spcAft>
                <a:spcPts val="1800"/>
              </a:spcAft>
            </a:pPr>
            <a:r>
              <a:rPr sz="1900">
                <a:solidFill>
                  <a:srgbClr val="16192B"/>
                </a:solidFill>
                <a:latin typeface="IBM Plex Sans"/>
              </a:rPr>
              <a:t>2.  Walk through the five-stage decision process.</a:t>
            </a:r>
          </a:p>
          <a:p>
            <a:pPr>
              <a:lnSpc>
                <a:spcPct val="150000"/>
              </a:lnSpc>
              <a:spcAft>
                <a:spcPts val="1800"/>
              </a:spcAft>
            </a:pPr>
            <a:r>
              <a:rPr sz="1900">
                <a:solidFill>
                  <a:srgbClr val="16192B"/>
                </a:solidFill>
                <a:latin typeface="IBM Plex Sans"/>
              </a:rPr>
              <a:t>3.  Discuss how the process differs for a cheap, habitual purchase vs an expensive one.</a:t>
            </a:r>
          </a:p>
        </p:txBody>
      </p:sp>
      <p:sp>
        <p:nvSpPr>
          <p:cNvPr id="7" name="Rectangle 6"/>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9" name="TextBox 8"/>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4 of 11 · Foundations of Marketing</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E8A93B"/>
                </a:solidFill>
                <a:latin typeface="Manrope"/>
              </a:rPr>
              <a:t>MODULE 4  ·  Consumer &amp; Buyer Behaviour</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22960" y="1280160"/>
            <a:ext cx="10515600" cy="4480560"/>
          </a:xfrm>
          <a:prstGeom prst="roundRect">
            <a:avLst>
              <a:gd name="adj" fmla="val 6000"/>
            </a:avLst>
          </a:prstGeom>
          <a:solidFill>
            <a:srgbClr val="FCF3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22960" y="1280160"/>
            <a:ext cx="82296" cy="4480560"/>
          </a:xfrm>
          <a:prstGeom prst="rect">
            <a:avLst/>
          </a:prstGeom>
          <a:solidFill>
            <a:srgbClr val="E8A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88720" y="1554480"/>
            <a:ext cx="9784080" cy="457200"/>
          </a:xfrm>
          <a:prstGeom prst="rect">
            <a:avLst/>
          </a:prstGeom>
          <a:noFill/>
        </p:spPr>
        <p:txBody>
          <a:bodyPr wrap="square">
            <a:spAutoFit/>
          </a:bodyPr>
          <a:lstStyle/>
          <a:p>
            <a:pPr algn="l">
              <a:lnSpc>
                <a:spcPct val="115000"/>
              </a:lnSpc>
            </a:pPr>
            <a:r>
              <a:rPr sz="1500" b="1" i="0">
                <a:solidFill>
                  <a:srgbClr val="E8A93B"/>
                </a:solidFill>
                <a:latin typeface="Manrope"/>
              </a:rPr>
              <a:t>CLASSROOM ACTIVITY</a:t>
            </a:r>
          </a:p>
        </p:txBody>
      </p:sp>
      <p:sp>
        <p:nvSpPr>
          <p:cNvPr id="7" name="TextBox 6"/>
          <p:cNvSpPr txBox="1"/>
          <p:nvPr/>
        </p:nvSpPr>
        <p:spPr>
          <a:xfrm>
            <a:off x="1188720" y="2103120"/>
            <a:ext cx="9784080" cy="3383280"/>
          </a:xfrm>
          <a:prstGeom prst="rect">
            <a:avLst/>
          </a:prstGeom>
          <a:noFill/>
        </p:spPr>
        <p:txBody>
          <a:bodyPr wrap="square">
            <a:spAutoFit/>
          </a:bodyPr>
          <a:lstStyle/>
          <a:p>
            <a:pPr algn="l">
              <a:lnSpc>
                <a:spcPct val="150000"/>
              </a:lnSpc>
            </a:pPr>
            <a:r>
              <a:rPr sz="2100" b="0" i="0">
                <a:solidFill>
                  <a:srgbClr val="16192B"/>
                </a:solidFill>
                <a:latin typeface="IBM Plex Sans"/>
              </a:rPr>
              <a:t>Students map their own recent purchase decision onto the five stages.</a:t>
            </a:r>
          </a:p>
        </p:txBody>
      </p:sp>
      <p:sp>
        <p:nvSpPr>
          <p:cNvPr id="8" name="Rectangle 7"/>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0" name="TextBox 9"/>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4 of 11 · Foundations of Marketing</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E8A93B"/>
                </a:solidFill>
                <a:latin typeface="Manrope"/>
              </a:rPr>
              <a:t>MODULE 4  ·  Consumer &amp; Buyer Behaviour</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E8A93B"/>
                </a:solidFill>
                <a:latin typeface="Manrope"/>
              </a:rPr>
              <a:t>CHECK FOR UNDERSTANDING</a:t>
            </a:r>
          </a:p>
        </p:txBody>
      </p:sp>
      <p:sp>
        <p:nvSpPr>
          <p:cNvPr id="5" name="Rounded Rectangle 4"/>
          <p:cNvSpPr/>
          <p:nvPr/>
        </p:nvSpPr>
        <p:spPr>
          <a:xfrm>
            <a:off x="822960" y="1600200"/>
            <a:ext cx="10515600" cy="2011680"/>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22960" y="1600200"/>
            <a:ext cx="73152" cy="2011680"/>
          </a:xfrm>
          <a:prstGeom prst="rect">
            <a:avLst/>
          </a:prstGeom>
          <a:solidFill>
            <a:srgbClr val="E8A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43000" y="1828800"/>
            <a:ext cx="9875520" cy="1554480"/>
          </a:xfrm>
          <a:prstGeom prst="rect">
            <a:avLst/>
          </a:prstGeom>
          <a:noFill/>
        </p:spPr>
        <p:txBody>
          <a:bodyPr wrap="square">
            <a:spAutoFit/>
          </a:bodyPr>
          <a:lstStyle/>
          <a:p>
            <a:pPr algn="l">
              <a:lnSpc>
                <a:spcPct val="135000"/>
              </a:lnSpc>
            </a:pPr>
            <a:r>
              <a:rPr sz="1550" b="0" i="0">
                <a:solidFill>
                  <a:srgbClr val="16192B"/>
                </a:solidFill>
                <a:latin typeface="IBM Plex Sans"/>
              </a:rPr>
              <a:t>Cold-call a student to restate this lesson's objective in their own words:</a:t>
            </a:r>
          </a:p>
          <a:p>
            <a:pPr algn="l">
              <a:lnSpc>
                <a:spcPct val="135000"/>
              </a:lnSpc>
            </a:pPr>
            <a:r>
              <a:rPr sz="1550" b="0" i="0">
                <a:solidFill>
                  <a:srgbClr val="16192B"/>
                </a:solidFill>
                <a:latin typeface="IBM Plex Sans"/>
              </a:rPr>
              <a:t>“Identify factors that drive buyer behaviour and describe the five stages of the buyer decision process.”</a:t>
            </a:r>
          </a:p>
        </p:txBody>
      </p:sp>
      <p:sp>
        <p:nvSpPr>
          <p:cNvPr id="8" name="Rounded Rectangle 7"/>
          <p:cNvSpPr/>
          <p:nvPr/>
        </p:nvSpPr>
        <p:spPr>
          <a:xfrm>
            <a:off x="822960" y="3840480"/>
            <a:ext cx="10515600" cy="1371600"/>
          </a:xfrm>
          <a:prstGeom prst="roundRect">
            <a:avLst>
              <a:gd name="adj" fmla="val 6000"/>
            </a:avLst>
          </a:prstGeom>
          <a:solidFill>
            <a:srgbClr val="FCF3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22960" y="3840480"/>
            <a:ext cx="73152" cy="1371600"/>
          </a:xfrm>
          <a:prstGeom prst="rect">
            <a:avLst/>
          </a:prstGeom>
          <a:solidFill>
            <a:srgbClr val="E8A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43000" y="4041648"/>
            <a:ext cx="9875520" cy="1005840"/>
          </a:xfrm>
          <a:prstGeom prst="rect">
            <a:avLst/>
          </a:prstGeom>
          <a:noFill/>
        </p:spPr>
        <p:txBody>
          <a:bodyPr wrap="square">
            <a:spAutoFit/>
          </a:bodyPr>
          <a:lstStyle/>
          <a:p>
            <a:pPr algn="l">
              <a:lnSpc>
                <a:spcPct val="130000"/>
              </a:lnSpc>
            </a:pPr>
            <a:r>
              <a:rPr sz="1600" b="1" i="0">
                <a:solidFill>
                  <a:srgbClr val="1E2A4A"/>
                </a:solidFill>
                <a:latin typeface="Manrope"/>
              </a:rPr>
              <a:t>Listen for correct, natural use of: Buyer behaviour and Need recognition.</a:t>
            </a:r>
          </a:p>
        </p:txBody>
      </p:sp>
      <p:sp>
        <p:nvSpPr>
          <p:cNvPr id="11" name="Rectangle 10"/>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3" name="TextBox 12"/>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4 of 11 · Foundations of Marketing</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E8A93B"/>
        </a:solidFill>
        <a:effectLst/>
      </p:bgPr>
    </p:bg>
    <p:spTree>
      <p:nvGrpSpPr>
        <p:cNvPr id="1" name=""/>
        <p:cNvGrpSpPr/>
        <p:nvPr/>
      </p:nvGrpSpPr>
      <p:grpSpPr/>
      <p:sp>
        <p:nvSpPr>
          <p:cNvPr id="2" name="TextBox 1"/>
          <p:cNvSpPr txBox="1"/>
          <p:nvPr/>
        </p:nvSpPr>
        <p:spPr>
          <a:xfrm>
            <a:off x="822960" y="914400"/>
            <a:ext cx="7315200" cy="365760"/>
          </a:xfrm>
          <a:prstGeom prst="rect">
            <a:avLst/>
          </a:prstGeom>
          <a:noFill/>
        </p:spPr>
        <p:txBody>
          <a:bodyPr wrap="square">
            <a:spAutoFit/>
          </a:bodyPr>
          <a:lstStyle/>
          <a:p>
            <a:pPr algn="l">
              <a:lnSpc>
                <a:spcPct val="115000"/>
              </a:lnSpc>
            </a:pPr>
            <a:r>
              <a:rPr sz="1300" b="1" i="0">
                <a:solidFill>
                  <a:srgbClr val="C9D0E0"/>
                </a:solidFill>
                <a:latin typeface="Manrope"/>
              </a:rPr>
              <a:t>RECAP</a:t>
            </a:r>
          </a:p>
        </p:txBody>
      </p:sp>
      <p:sp>
        <p:nvSpPr>
          <p:cNvPr id="3" name="TextBox 2"/>
          <p:cNvSpPr txBox="1"/>
          <p:nvPr/>
        </p:nvSpPr>
        <p:spPr>
          <a:xfrm>
            <a:off x="822960" y="1554480"/>
            <a:ext cx="10332720" cy="4114800"/>
          </a:xfrm>
          <a:prstGeom prst="rect">
            <a:avLst/>
          </a:prstGeom>
          <a:noFill/>
        </p:spPr>
        <p:txBody>
          <a:bodyPr wrap="square">
            <a:spAutoFit/>
          </a:bodyPr>
          <a:lstStyle/>
          <a:p>
            <a:pPr>
              <a:lnSpc>
                <a:spcPct val="150000"/>
              </a:lnSpc>
              <a:spcAft>
                <a:spcPts val="2200"/>
              </a:spcAft>
            </a:pPr>
            <a:r>
              <a:rPr sz="2100">
                <a:solidFill>
                  <a:srgbClr val="FFFFFF"/>
                </a:solidFill>
                <a:latin typeface="IBM Plex Sans"/>
              </a:rPr>
              <a:t>1.  Buyer behaviour is shaped by psychological, social and personal factors.</a:t>
            </a:r>
          </a:p>
          <a:p>
            <a:pPr>
              <a:lnSpc>
                <a:spcPct val="150000"/>
              </a:lnSpc>
              <a:spcAft>
                <a:spcPts val="2200"/>
              </a:spcAft>
            </a:pPr>
            <a:r>
              <a:rPr sz="2100">
                <a:solidFill>
                  <a:srgbClr val="FFFFFF"/>
                </a:solidFill>
                <a:latin typeface="IBM Plex Sans"/>
              </a:rPr>
              <a:t>2.  The buyer decision process has five stages: need recognition, information search, evaluation, purchase, post-purchase.</a:t>
            </a:r>
          </a:p>
          <a:p>
            <a:pPr>
              <a:lnSpc>
                <a:spcPct val="150000"/>
              </a:lnSpc>
              <a:spcAft>
                <a:spcPts val="2200"/>
              </a:spcAft>
            </a:pPr>
            <a:r>
              <a:rPr sz="2100">
                <a:solidFill>
                  <a:srgbClr val="FFFFFF"/>
                </a:solidFill>
                <a:latin typeface="IBM Plex Sans"/>
              </a:rPr>
              <a:t>3.  Low-involvement purchases compress or skip several of these stages.</a:t>
            </a:r>
          </a:p>
        </p:txBody>
      </p:sp>
      <p:sp>
        <p:nvSpPr>
          <p:cNvPr id="4" name="TextBox 3"/>
          <p:cNvSpPr txBox="1"/>
          <p:nvPr/>
        </p:nvSpPr>
        <p:spPr>
          <a:xfrm>
            <a:off x="822960" y="5989320"/>
            <a:ext cx="9144000" cy="365760"/>
          </a:xfrm>
          <a:prstGeom prst="rect">
            <a:avLst/>
          </a:prstGeom>
          <a:noFill/>
        </p:spPr>
        <p:txBody>
          <a:bodyPr wrap="square">
            <a:spAutoFit/>
          </a:bodyPr>
          <a:lstStyle/>
          <a:p>
            <a:pPr algn="l">
              <a:lnSpc>
                <a:spcPct val="115000"/>
              </a:lnSpc>
            </a:pPr>
            <a:r>
              <a:rPr sz="1250" b="0" i="0">
                <a:solidFill>
                  <a:srgbClr val="C9D0E0"/>
                </a:solidFill>
                <a:latin typeface="IBM Plex Sans"/>
              </a:rPr>
              <a:t>Module 4 of 11 · Foundations of Marketing</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E8A93B"/>
                </a:solidFill>
                <a:latin typeface="Manrope"/>
              </a:rPr>
              <a:t>MODULE 4  ·  Consumer &amp; Buyer Behaviour</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280160"/>
            <a:ext cx="7315200" cy="365760"/>
          </a:xfrm>
          <a:prstGeom prst="rect">
            <a:avLst/>
          </a:prstGeom>
          <a:noFill/>
        </p:spPr>
        <p:txBody>
          <a:bodyPr wrap="square">
            <a:spAutoFit/>
          </a:bodyPr>
          <a:lstStyle/>
          <a:p>
            <a:pPr algn="l">
              <a:lnSpc>
                <a:spcPct val="115000"/>
              </a:lnSpc>
            </a:pPr>
            <a:r>
              <a:rPr sz="1300" b="1" i="0">
                <a:solidFill>
                  <a:srgbClr val="E8A93B"/>
                </a:solidFill>
                <a:latin typeface="Manrope"/>
              </a:rPr>
              <a:t>HOMEWORK / EXTENSION TASK</a:t>
            </a:r>
          </a:p>
        </p:txBody>
      </p:sp>
      <p:sp>
        <p:nvSpPr>
          <p:cNvPr id="5" name="Rounded Rectangle 4"/>
          <p:cNvSpPr/>
          <p:nvPr/>
        </p:nvSpPr>
        <p:spPr>
          <a:xfrm>
            <a:off x="822960" y="1828800"/>
            <a:ext cx="10515600" cy="2377440"/>
          </a:xfrm>
          <a:prstGeom prst="roundRect">
            <a:avLst>
              <a:gd name="adj" fmla="val 6000"/>
            </a:avLst>
          </a:prstGeom>
          <a:solidFill>
            <a:srgbClr val="FCF3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22960" y="1828800"/>
            <a:ext cx="82296" cy="2377440"/>
          </a:xfrm>
          <a:prstGeom prst="rect">
            <a:avLst/>
          </a:prstGeom>
          <a:solidFill>
            <a:srgbClr val="E8A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88720" y="2148840"/>
            <a:ext cx="9784080" cy="1737360"/>
          </a:xfrm>
          <a:prstGeom prst="rect">
            <a:avLst/>
          </a:prstGeom>
          <a:noFill/>
        </p:spPr>
        <p:txBody>
          <a:bodyPr wrap="square">
            <a:spAutoFit/>
          </a:bodyPr>
          <a:lstStyle/>
          <a:p>
            <a:pPr algn="l">
              <a:lnSpc>
                <a:spcPct val="140000"/>
              </a:lnSpc>
            </a:pPr>
            <a:r>
              <a:rPr sz="2000" b="1" i="0">
                <a:solidFill>
                  <a:srgbClr val="1E2A4A"/>
                </a:solidFill>
                <a:latin typeface="Manrope"/>
              </a:rPr>
              <a:t>Track your own next purchase over $10 through all five stages and write one sentence for each.</a:t>
            </a:r>
          </a:p>
        </p:txBody>
      </p:sp>
      <p:sp>
        <p:nvSpPr>
          <p:cNvPr id="8" name="Rectangle 7"/>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0" name="TextBox 9"/>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4 of 11 · Foundations of Marketing</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1E2A4A"/>
        </a:solidFill>
        <a:effectLst/>
      </p:bgPr>
    </p:bg>
    <p:spTree>
      <p:nvGrpSpPr>
        <p:cNvPr id="1" name=""/>
        <p:cNvGrpSpPr/>
        <p:nvPr/>
      </p:nvGrpSpPr>
      <p:grpSpPr/>
      <p:sp>
        <p:nvSpPr>
          <p:cNvPr id="2" name="TextBox 1"/>
          <p:cNvSpPr txBox="1"/>
          <p:nvPr/>
        </p:nvSpPr>
        <p:spPr>
          <a:xfrm>
            <a:off x="822960" y="1920240"/>
            <a:ext cx="7315200" cy="365760"/>
          </a:xfrm>
          <a:prstGeom prst="rect">
            <a:avLst/>
          </a:prstGeom>
          <a:noFill/>
        </p:spPr>
        <p:txBody>
          <a:bodyPr wrap="square">
            <a:spAutoFit/>
          </a:bodyPr>
          <a:lstStyle/>
          <a:p>
            <a:pPr algn="l">
              <a:lnSpc>
                <a:spcPct val="115000"/>
              </a:lnSpc>
            </a:pPr>
            <a:r>
              <a:rPr sz="1300" b="1" i="0">
                <a:solidFill>
                  <a:srgbClr val="C9D0E0"/>
                </a:solidFill>
                <a:latin typeface="Manrope"/>
              </a:rPr>
              <a:t>FULL LESSON &amp; AUTO-MARKED QUIZ - FREE COURSE ONLINE</a:t>
            </a:r>
          </a:p>
        </p:txBody>
      </p:sp>
      <p:sp>
        <p:nvSpPr>
          <p:cNvPr id="3" name="TextBox 2"/>
          <p:cNvSpPr txBox="1"/>
          <p:nvPr/>
        </p:nvSpPr>
        <p:spPr>
          <a:xfrm>
            <a:off x="822960" y="2468880"/>
            <a:ext cx="10332720" cy="1188720"/>
          </a:xfrm>
          <a:prstGeom prst="rect">
            <a:avLst/>
          </a:prstGeom>
          <a:noFill/>
        </p:spPr>
        <p:txBody>
          <a:bodyPr wrap="square">
            <a:spAutoFit/>
          </a:bodyPr>
          <a:lstStyle/>
          <a:p>
            <a:pPr algn="l">
              <a:lnSpc>
                <a:spcPct val="130000"/>
              </a:lnSpc>
            </a:pPr>
            <a:r>
              <a:rPr sz="2200" b="1" i="0">
                <a:solidFill>
                  <a:srgbClr val="FFFFFF"/>
                </a:solidFill>
                <a:latin typeface="Manrope"/>
              </a:rPr>
              <a:t>marketingteacher.com/courses/foundations-of-marketing/</a:t>
            </a:r>
          </a:p>
        </p:txBody>
      </p:sp>
      <p:sp>
        <p:nvSpPr>
          <p:cNvPr id="4" name="TextBox 3"/>
          <p:cNvSpPr txBox="1"/>
          <p:nvPr/>
        </p:nvSpPr>
        <p:spPr>
          <a:xfrm>
            <a:off x="822960" y="3840480"/>
            <a:ext cx="10058400" cy="914400"/>
          </a:xfrm>
          <a:prstGeom prst="rect">
            <a:avLst/>
          </a:prstGeom>
          <a:noFill/>
        </p:spPr>
        <p:txBody>
          <a:bodyPr wrap="square">
            <a:spAutoFit/>
          </a:bodyPr>
          <a:lstStyle/>
          <a:p>
            <a:pPr algn="l">
              <a:lnSpc>
                <a:spcPct val="135000"/>
              </a:lnSpc>
            </a:pPr>
            <a:r>
              <a:rPr sz="1600" b="0" i="0">
                <a:solidFill>
                  <a:srgbClr val="C9D0E0"/>
                </a:solidFill>
                <a:latin typeface="IBM Plex Sans"/>
              </a:rPr>
              <a:t>Assign this as independent reading, revision, or a way for absent students to catch up.</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1E2A4A"/>
        </a:solidFill>
        <a:effectLst/>
      </p:bgPr>
    </p:bg>
    <p:spTree>
      <p:nvGrpSpPr>
        <p:cNvPr id="1" name=""/>
        <p:cNvGrpSpPr/>
        <p:nvPr/>
      </p:nvGrpSpPr>
      <p:grpSpPr/>
      <p:sp>
        <p:nvSpPr>
          <p:cNvPr id="2" name="TextBox 1"/>
          <p:cNvSpPr txBox="1"/>
          <p:nvPr/>
        </p:nvSpPr>
        <p:spPr>
          <a:xfrm>
            <a:off x="822960" y="2011680"/>
            <a:ext cx="10058400" cy="822960"/>
          </a:xfrm>
          <a:prstGeom prst="rect">
            <a:avLst/>
          </a:prstGeom>
          <a:noFill/>
        </p:spPr>
        <p:txBody>
          <a:bodyPr wrap="square">
            <a:spAutoFit/>
          </a:bodyPr>
          <a:lstStyle/>
          <a:p>
            <a:pPr algn="l">
              <a:lnSpc>
                <a:spcPct val="115000"/>
              </a:lnSpc>
            </a:pPr>
            <a:r>
              <a:rPr sz="3400" b="1" i="0">
                <a:solidFill>
                  <a:srgbClr val="FFFFFF"/>
                </a:solidFill>
                <a:latin typeface="Manrope"/>
              </a:rPr>
              <a:t>Take This Further</a:t>
            </a:r>
          </a:p>
        </p:txBody>
      </p:sp>
      <p:sp>
        <p:nvSpPr>
          <p:cNvPr id="3" name="TextBox 2"/>
          <p:cNvSpPr txBox="1"/>
          <p:nvPr/>
        </p:nvSpPr>
        <p:spPr>
          <a:xfrm>
            <a:off x="822960" y="2880360"/>
            <a:ext cx="10058400" cy="1371600"/>
          </a:xfrm>
          <a:prstGeom prst="rect">
            <a:avLst/>
          </a:prstGeom>
          <a:noFill/>
        </p:spPr>
        <p:txBody>
          <a:bodyPr wrap="square">
            <a:spAutoFit/>
          </a:bodyPr>
          <a:lstStyle/>
          <a:p>
            <a:pPr algn="l">
              <a:lnSpc>
                <a:spcPct val="140000"/>
              </a:lnSpc>
            </a:pPr>
            <a:r>
              <a:rPr sz="2000" b="0" i="0">
                <a:solidFill>
                  <a:srgbClr val="C9D0E0"/>
                </a:solidFill>
                <a:latin typeface="IBM Plex Sans"/>
              </a:rPr>
              <a:t>The full course — 11 written lessons, worked examples and free auto-marked quizzes — is free at:</a:t>
            </a:r>
          </a:p>
          <a:p>
            <a:pPr algn="l">
              <a:lnSpc>
                <a:spcPct val="140000"/>
              </a:lnSpc>
            </a:pPr>
            <a:r>
              <a:rPr sz="2000" b="0" i="0">
                <a:solidFill>
                  <a:srgbClr val="C9D0E0"/>
                </a:solidFill>
                <a:latin typeface="IBM Plex Sans"/>
              </a:rPr>
              <a:t>marketingteacher.com/courses/foundations-of-marketing/</a:t>
            </a:r>
          </a:p>
        </p:txBody>
      </p:sp>
      <p:sp>
        <p:nvSpPr>
          <p:cNvPr id="4" name="TextBox 3"/>
          <p:cNvSpPr txBox="1"/>
          <p:nvPr/>
        </p:nvSpPr>
        <p:spPr>
          <a:xfrm>
            <a:off x="822960" y="4572000"/>
            <a:ext cx="10058400" cy="914400"/>
          </a:xfrm>
          <a:prstGeom prst="rect">
            <a:avLst/>
          </a:prstGeom>
          <a:noFill/>
        </p:spPr>
        <p:txBody>
          <a:bodyPr wrap="square">
            <a:spAutoFit/>
          </a:bodyPr>
          <a:lstStyle/>
          <a:p>
            <a:pPr algn="l">
              <a:lnSpc>
                <a:spcPct val="130000"/>
              </a:lnSpc>
            </a:pPr>
            <a:r>
              <a:rPr sz="1400" b="0" i="0">
                <a:solidFill>
                  <a:srgbClr val="9AA3B8"/>
                </a:solidFill>
                <a:latin typeface="IBM Plex Sans"/>
              </a:rPr>
              <a:t>Free to use and adapt under a Creative Commons Attribution 4.0 licence (CC BY 4.0) — please keep this attribution slide when sharing.</a:t>
            </a:r>
          </a:p>
        </p:txBody>
      </p:sp>
      <p:sp>
        <p:nvSpPr>
          <p:cNvPr id="5" name="TextBox 4"/>
          <p:cNvSpPr txBox="1"/>
          <p:nvPr/>
        </p:nvSpPr>
        <p:spPr>
          <a:xfrm>
            <a:off x="822960" y="5989320"/>
            <a:ext cx="9144000" cy="457200"/>
          </a:xfrm>
          <a:prstGeom prst="rect">
            <a:avLst/>
          </a:prstGeom>
          <a:noFill/>
        </p:spPr>
        <p:txBody>
          <a:bodyPr wrap="square">
            <a:spAutoFit/>
          </a:bodyPr>
          <a:lstStyle/>
          <a:p>
            <a:pPr algn="l">
              <a:lnSpc>
                <a:spcPct val="115000"/>
              </a:lnSpc>
            </a:pPr>
            <a:r>
              <a:rPr sz="1200" b="0" i="0">
                <a:solidFill>
                  <a:srgbClr val="7A849C"/>
                </a:solidFill>
                <a:latin typeface="IBM Plex Sans"/>
              </a:rPr>
              <a:t>© Marketing Teacher — marketingteacher.com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04 Consumer Buyer Behaviour — Marketing Teacher</dc:title>
  <dc:subject/>
  <dc:creator>Tim Friesner, Marketing Teacher</dc:creator>
  <cp:keywords>marketing, teaching resource, CC BY 4.0, Marketing Teacher</cp:keywords>
  <dc:description>Licensed under Creative Commons Attribution 4.0 International (CC BY 4.0). https://creativecommons.org/licenses/by/4.0/ — Source: https://marketingteacher.com/teachers/</dc:description>
  <cp:lastModifiedBy>Marketing Teacher</cp:lastModifiedBy>
  <cp:revision>1</cp:revision>
  <dcterms:created xsi:type="dcterms:W3CDTF">2026-09-08T00:00:00Z</dcterms:created>
  <dcterms:modified xsi:type="dcterms:W3CDTF">2026-09-23T20:56:15Z</dcterms:modified>
  <cp:category>Marketing education — teaching resource</cp:category>
</cp:coreProperties>
</file>