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FOUNDATIONS OF MARKETING</a:t>
            </a:r>
          </a:p>
        </p:txBody>
      </p:sp>
      <p:sp>
        <p:nvSpPr>
          <p:cNvPr id="3" name="TextBox 2"/>
          <p:cNvSpPr txBox="1"/>
          <p:nvPr/>
        </p:nvSpPr>
        <p:spPr>
          <a:xfrm>
            <a:off x="822960" y="1417320"/>
            <a:ext cx="7315200" cy="365760"/>
          </a:xfrm>
          <a:prstGeom prst="rect">
            <a:avLst/>
          </a:prstGeom>
          <a:noFill/>
        </p:spPr>
        <p:txBody>
          <a:bodyPr wrap="square">
            <a:spAutoFit/>
          </a:bodyPr>
          <a:lstStyle/>
          <a:p>
            <a:pPr algn="l">
              <a:lnSpc>
                <a:spcPct val="115000"/>
              </a:lnSpc>
            </a:pPr>
            <a:r>
              <a:rPr sz="1300" b="1" i="0">
                <a:solidFill>
                  <a:srgbClr val="FFFFFF"/>
                </a:solidFill>
                <a:latin typeface="Manrope"/>
              </a:rPr>
              <a:t>MODULE 5</a:t>
            </a:r>
          </a:p>
        </p:txBody>
      </p:sp>
      <p:sp>
        <p:nvSpPr>
          <p:cNvPr id="4" name="TextBox 3"/>
          <p:cNvSpPr txBox="1"/>
          <p:nvPr/>
        </p:nvSpPr>
        <p:spPr>
          <a:xfrm>
            <a:off x="777240" y="1783080"/>
            <a:ext cx="10607040" cy="2011680"/>
          </a:xfrm>
          <a:prstGeom prst="rect">
            <a:avLst/>
          </a:prstGeom>
          <a:noFill/>
        </p:spPr>
        <p:txBody>
          <a:bodyPr wrap="square">
            <a:spAutoFit/>
          </a:bodyPr>
          <a:lstStyle/>
          <a:p>
            <a:pPr algn="l">
              <a:lnSpc>
                <a:spcPct val="110000"/>
              </a:lnSpc>
            </a:pPr>
            <a:r>
              <a:rPr sz="3600" b="1" i="0">
                <a:solidFill>
                  <a:srgbClr val="FFFFFF"/>
                </a:solidFill>
                <a:latin typeface="Manrope"/>
              </a:rPr>
              <a:t>Segmentation, Targeting &amp; Positioning (STP)</a:t>
            </a:r>
          </a:p>
        </p:txBody>
      </p:sp>
      <p:sp>
        <p:nvSpPr>
          <p:cNvPr id="5" name="TextBox 4"/>
          <p:cNvSpPr txBox="1"/>
          <p:nvPr/>
        </p:nvSpPr>
        <p:spPr>
          <a:xfrm>
            <a:off x="822960" y="3931920"/>
            <a:ext cx="10058400" cy="1188720"/>
          </a:xfrm>
          <a:prstGeom prst="rect">
            <a:avLst/>
          </a:prstGeom>
          <a:noFill/>
        </p:spPr>
        <p:txBody>
          <a:bodyPr wrap="square">
            <a:spAutoFit/>
          </a:bodyPr>
          <a:lstStyle/>
          <a:p>
            <a:pPr algn="l">
              <a:lnSpc>
                <a:spcPct val="135000"/>
              </a:lnSpc>
            </a:pPr>
            <a:r>
              <a:rPr sz="1700" b="0" i="0">
                <a:solidFill>
                  <a:srgbClr val="C9D0E0"/>
                </a:solidFill>
                <a:latin typeface="IBM Plex Sans"/>
              </a:rPr>
              <a:t>Explain how businesses segment a market, choose a target segment, and build a market position.</a:t>
            </a:r>
          </a:p>
        </p:txBody>
      </p:sp>
      <p:sp>
        <p:nvSpPr>
          <p:cNvPr id="6" name="TextBox 5"/>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A free lesson deck for teachers · marketingteacher.com/teachers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051560"/>
            <a:ext cx="9144000" cy="548640"/>
          </a:xfrm>
          <a:prstGeom prst="rect">
            <a:avLst/>
          </a:prstGeom>
          <a:noFill/>
        </p:spPr>
        <p:txBody>
          <a:bodyPr wrap="square">
            <a:spAutoFit/>
          </a:bodyPr>
          <a:lstStyle/>
          <a:p>
            <a:pPr algn="l">
              <a:lnSpc>
                <a:spcPct val="115000"/>
              </a:lnSpc>
            </a:pPr>
            <a:r>
              <a:rPr sz="2600" b="1" i="0">
                <a:solidFill>
                  <a:srgbClr val="1E2A4A"/>
                </a:solidFill>
                <a:latin typeface="Manrope"/>
              </a:rPr>
              <a:t>Lesson at a Glance</a:t>
            </a:r>
          </a:p>
        </p:txBody>
      </p:sp>
      <p:sp>
        <p:nvSpPr>
          <p:cNvPr id="5" name="TextBox 4"/>
          <p:cNvSpPr txBox="1"/>
          <p:nvPr/>
        </p:nvSpPr>
        <p:spPr>
          <a:xfrm>
            <a:off x="82296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1.  Learning objective &amp; key vocabulary</a:t>
            </a:r>
          </a:p>
          <a:p>
            <a:pPr>
              <a:lnSpc>
                <a:spcPct val="140000"/>
              </a:lnSpc>
              <a:spcAft>
                <a:spcPts val="1200"/>
              </a:spcAft>
            </a:pPr>
            <a:r>
              <a:rPr sz="1600">
                <a:solidFill>
                  <a:srgbClr val="16192B"/>
                </a:solidFill>
                <a:latin typeface="IBM Plex Sans"/>
              </a:rPr>
              <a:t>2.  Why this matters</a:t>
            </a:r>
          </a:p>
          <a:p>
            <a:pPr>
              <a:lnSpc>
                <a:spcPct val="140000"/>
              </a:lnSpc>
              <a:spcAft>
                <a:spcPts val="1200"/>
              </a:spcAft>
            </a:pPr>
            <a:r>
              <a:rPr sz="1600">
                <a:solidFill>
                  <a:srgbClr val="16192B"/>
                </a:solidFill>
                <a:latin typeface="IBM Plex Sans"/>
              </a:rPr>
              <a:t>3.  Warm-up discussion question</a:t>
            </a:r>
          </a:p>
          <a:p>
            <a:pPr>
              <a:lnSpc>
                <a:spcPct val="140000"/>
              </a:lnSpc>
              <a:spcAft>
                <a:spcPts val="1200"/>
              </a:spcAft>
            </a:pPr>
            <a:r>
              <a:rPr sz="1600">
                <a:solidFill>
                  <a:srgbClr val="16192B"/>
                </a:solidFill>
                <a:latin typeface="IBM Plex Sans"/>
              </a:rPr>
              <a:t>4.  Three core concepts, with examples</a:t>
            </a:r>
          </a:p>
          <a:p>
            <a:pPr>
              <a:lnSpc>
                <a:spcPct val="140000"/>
              </a:lnSpc>
              <a:spcAft>
                <a:spcPts val="1200"/>
              </a:spcAft>
            </a:pPr>
            <a:r>
              <a:rPr sz="1600">
                <a:solidFill>
                  <a:srgbClr val="16192B"/>
                </a:solidFill>
                <a:latin typeface="IBM Plex Sans"/>
              </a:rPr>
              <a:t>5.  Visual model</a:t>
            </a:r>
          </a:p>
          <a:p>
            <a:pPr>
              <a:lnSpc>
                <a:spcPct val="140000"/>
              </a:lnSpc>
              <a:spcAft>
                <a:spcPts val="1200"/>
              </a:spcAft>
            </a:pPr>
            <a:r>
              <a:rPr sz="1600">
                <a:solidFill>
                  <a:srgbClr val="16192B"/>
                </a:solidFill>
                <a:latin typeface="IBM Plex Sans"/>
              </a:rPr>
              <a:t>6.  A common mistake to avoid</a:t>
            </a:r>
          </a:p>
        </p:txBody>
      </p:sp>
      <p:sp>
        <p:nvSpPr>
          <p:cNvPr id="6" name="TextBox 5"/>
          <p:cNvSpPr txBox="1"/>
          <p:nvPr/>
        </p:nvSpPr>
        <p:spPr>
          <a:xfrm>
            <a:off x="6172200" y="1828800"/>
            <a:ext cx="5120640" cy="4206240"/>
          </a:xfrm>
          <a:prstGeom prst="rect">
            <a:avLst/>
          </a:prstGeom>
          <a:noFill/>
        </p:spPr>
        <p:txBody>
          <a:bodyPr wrap="square">
            <a:spAutoFit/>
          </a:bodyPr>
          <a:lstStyle/>
          <a:p>
            <a:pPr>
              <a:lnSpc>
                <a:spcPct val="140000"/>
              </a:lnSpc>
              <a:spcAft>
                <a:spcPts val="1200"/>
              </a:spcAft>
            </a:pPr>
            <a:r>
              <a:rPr sz="1600">
                <a:solidFill>
                  <a:srgbClr val="16192B"/>
                </a:solidFill>
                <a:latin typeface="IBM Plex Sans"/>
              </a:rPr>
              <a:t>•  Two more discussion questions</a:t>
            </a:r>
          </a:p>
          <a:p>
            <a:pPr>
              <a:lnSpc>
                <a:spcPct val="140000"/>
              </a:lnSpc>
              <a:spcAft>
                <a:spcPts val="1200"/>
              </a:spcAft>
            </a:pPr>
            <a:r>
              <a:rPr sz="1600">
                <a:solidFill>
                  <a:srgbClr val="16192B"/>
                </a:solidFill>
                <a:latin typeface="IBM Plex Sans"/>
              </a:rPr>
              <a:t>•  Mini case study</a:t>
            </a:r>
          </a:p>
          <a:p>
            <a:pPr>
              <a:lnSpc>
                <a:spcPct val="140000"/>
              </a:lnSpc>
              <a:spcAft>
                <a:spcPts val="1200"/>
              </a:spcAft>
            </a:pPr>
            <a:r>
              <a:rPr sz="1600">
                <a:solidFill>
                  <a:srgbClr val="16192B"/>
                </a:solidFill>
                <a:latin typeface="IBM Plex Sans"/>
              </a:rPr>
              <a:t>•  Teaching outline for this lesson</a:t>
            </a:r>
          </a:p>
          <a:p>
            <a:pPr>
              <a:lnSpc>
                <a:spcPct val="140000"/>
              </a:lnSpc>
              <a:spcAft>
                <a:spcPts val="1200"/>
              </a:spcAft>
            </a:pPr>
            <a:r>
              <a:rPr sz="1600">
                <a:solidFill>
                  <a:srgbClr val="16192B"/>
                </a:solidFill>
                <a:latin typeface="IBM Plex Sans"/>
              </a:rPr>
              <a:t>•  Classroom activity</a:t>
            </a:r>
          </a:p>
          <a:p>
            <a:pPr>
              <a:lnSpc>
                <a:spcPct val="140000"/>
              </a:lnSpc>
              <a:spcAft>
                <a:spcPts val="1200"/>
              </a:spcAft>
            </a:pPr>
            <a:r>
              <a:rPr sz="1600">
                <a:solidFill>
                  <a:srgbClr val="16192B"/>
                </a:solidFill>
                <a:latin typeface="IBM Plex Sans"/>
              </a:rPr>
              <a:t>•  Check for understanding</a:t>
            </a:r>
          </a:p>
          <a:p>
            <a:pPr>
              <a:lnSpc>
                <a:spcPct val="140000"/>
              </a:lnSpc>
              <a:spcAft>
                <a:spcPts val="1200"/>
              </a:spcAft>
            </a:pPr>
            <a:r>
              <a:rPr sz="1600">
                <a:solidFill>
                  <a:srgbClr val="16192B"/>
                </a:solidFill>
                <a:latin typeface="IBM Plex Sans"/>
              </a:rPr>
              <a:t>•  Recap &amp; homework / extension task</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LEARNING OBJECTIVE</a:t>
            </a:r>
          </a:p>
        </p:txBody>
      </p:sp>
      <p:sp>
        <p:nvSpPr>
          <p:cNvPr id="5" name="TextBox 4"/>
          <p:cNvSpPr txBox="1"/>
          <p:nvPr/>
        </p:nvSpPr>
        <p:spPr>
          <a:xfrm>
            <a:off x="822960" y="1691640"/>
            <a:ext cx="9875520" cy="457200"/>
          </a:xfrm>
          <a:prstGeom prst="rect">
            <a:avLst/>
          </a:prstGeom>
          <a:noFill/>
        </p:spPr>
        <p:txBody>
          <a:bodyPr wrap="square">
            <a:spAutoFit/>
          </a:bodyPr>
          <a:lstStyle/>
          <a:p>
            <a:pPr algn="l">
              <a:lnSpc>
                <a:spcPct val="115000"/>
              </a:lnSpc>
            </a:pPr>
            <a:r>
              <a:rPr sz="1600" b="0" i="1">
                <a:solidFill>
                  <a:srgbClr val="5B6478"/>
                </a:solidFill>
                <a:latin typeface="IBM Plex Sans"/>
              </a:rPr>
              <a:t>By the end of this lesson, students will be able to:</a:t>
            </a:r>
          </a:p>
        </p:txBody>
      </p:sp>
      <p:sp>
        <p:nvSpPr>
          <p:cNvPr id="6" name="Rounded Rectangle 5"/>
          <p:cNvSpPr/>
          <p:nvPr/>
        </p:nvSpPr>
        <p:spPr>
          <a:xfrm>
            <a:off x="822960" y="2331720"/>
            <a:ext cx="10515600" cy="210312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331720"/>
            <a:ext cx="82296" cy="210312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188720" y="2606040"/>
            <a:ext cx="9784080" cy="1645920"/>
          </a:xfrm>
          <a:prstGeom prst="rect">
            <a:avLst/>
          </a:prstGeom>
          <a:noFill/>
        </p:spPr>
        <p:txBody>
          <a:bodyPr wrap="square" anchor="ctr">
            <a:spAutoFit/>
          </a:bodyPr>
          <a:lstStyle/>
          <a:p>
            <a:pPr algn="l">
              <a:lnSpc>
                <a:spcPct val="135000"/>
              </a:lnSpc>
            </a:pPr>
            <a:r>
              <a:rPr sz="2400" b="1" i="0">
                <a:solidFill>
                  <a:srgbClr val="1E2A4A"/>
                </a:solidFill>
                <a:latin typeface="Manrope"/>
              </a:rPr>
              <a:t>Explain how businesses segment a market, choose a target segment, and build a market position.</a:t>
            </a:r>
          </a:p>
        </p:txBody>
      </p:sp>
      <p:sp>
        <p:nvSpPr>
          <p:cNvPr id="9" name="Rectangle 8"/>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1" name="TextBox 10"/>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KEY VOCABULARY</a:t>
            </a:r>
          </a:p>
        </p:txBody>
      </p:sp>
      <p:sp>
        <p:nvSpPr>
          <p:cNvPr id="5" name="TextBox 4"/>
          <p:cNvSpPr txBox="1"/>
          <p:nvPr/>
        </p:nvSpPr>
        <p:spPr>
          <a:xfrm>
            <a:off x="822960" y="160020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Introduce these terms before moving into the core concepts.</a:t>
            </a:r>
          </a:p>
        </p:txBody>
      </p:sp>
      <p:sp>
        <p:nvSpPr>
          <p:cNvPr id="6" name="Rounded Rectangle 5"/>
          <p:cNvSpPr/>
          <p:nvPr/>
        </p:nvSpPr>
        <p:spPr>
          <a:xfrm>
            <a:off x="822960" y="228600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822960" y="228600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228600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Segmentation</a:t>
            </a:r>
          </a:p>
        </p:txBody>
      </p:sp>
      <p:sp>
        <p:nvSpPr>
          <p:cNvPr id="9" name="Rounded Rectangle 8"/>
          <p:cNvSpPr/>
          <p:nvPr/>
        </p:nvSpPr>
        <p:spPr>
          <a:xfrm>
            <a:off x="6195060" y="228600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195060" y="228600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77940" y="228600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Targeting</a:t>
            </a:r>
          </a:p>
        </p:txBody>
      </p:sp>
      <p:sp>
        <p:nvSpPr>
          <p:cNvPr id="12" name="Rounded Rectangle 11"/>
          <p:cNvSpPr/>
          <p:nvPr/>
        </p:nvSpPr>
        <p:spPr>
          <a:xfrm>
            <a:off x="822960" y="324612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22960" y="324612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05840" y="324612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Positioning</a:t>
            </a:r>
          </a:p>
        </p:txBody>
      </p:sp>
      <p:sp>
        <p:nvSpPr>
          <p:cNvPr id="15" name="Rounded Rectangle 14"/>
          <p:cNvSpPr/>
          <p:nvPr/>
        </p:nvSpPr>
        <p:spPr>
          <a:xfrm>
            <a:off x="6195060" y="3246120"/>
            <a:ext cx="5143500" cy="77724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95060" y="3246120"/>
            <a:ext cx="54864" cy="777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77940" y="3246120"/>
            <a:ext cx="4823460" cy="777240"/>
          </a:xfrm>
          <a:prstGeom prst="rect">
            <a:avLst/>
          </a:prstGeom>
          <a:noFill/>
        </p:spPr>
        <p:txBody>
          <a:bodyPr wrap="square" anchor="ctr">
            <a:spAutoFit/>
          </a:bodyPr>
          <a:lstStyle/>
          <a:p>
            <a:pPr algn="l">
              <a:lnSpc>
                <a:spcPct val="110000"/>
              </a:lnSpc>
            </a:pPr>
            <a:r>
              <a:rPr sz="1450" b="1" i="0">
                <a:solidFill>
                  <a:srgbClr val="1E2A4A"/>
                </a:solidFill>
                <a:latin typeface="Manrope"/>
              </a:rPr>
              <a:t>Positioning map</a:t>
            </a:r>
          </a:p>
        </p:txBody>
      </p:sp>
      <p:sp>
        <p:nvSpPr>
          <p:cNvPr id="18" name="Rectangle 1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20" name="TextBox 1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6213A"/>
        </a:solidFill>
        <a:effectLst/>
      </p:bgPr>
    </p:bg>
    <p:spTree>
      <p:nvGrpSpPr>
        <p:cNvPr id="1" name=""/>
        <p:cNvGrpSpPr/>
        <p:nvPr/>
      </p:nvGrpSpPr>
      <p:grpSpPr/>
      <p:sp>
        <p:nvSpPr>
          <p:cNvPr id="2" name="TextBox 1"/>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WHY THIS MATTERS</a:t>
            </a:r>
          </a:p>
        </p:txBody>
      </p:sp>
      <p:sp>
        <p:nvSpPr>
          <p:cNvPr id="3" name="TextBox 2"/>
          <p:cNvSpPr txBox="1"/>
          <p:nvPr/>
        </p:nvSpPr>
        <p:spPr>
          <a:xfrm>
            <a:off x="822960" y="1828800"/>
            <a:ext cx="10058400" cy="2926080"/>
          </a:xfrm>
          <a:prstGeom prst="rect">
            <a:avLst/>
          </a:prstGeom>
          <a:noFill/>
        </p:spPr>
        <p:txBody>
          <a:bodyPr wrap="square">
            <a:spAutoFit/>
          </a:bodyPr>
          <a:lstStyle/>
          <a:p>
            <a:pPr algn="l">
              <a:lnSpc>
                <a:spcPct val="140000"/>
              </a:lnSpc>
            </a:pPr>
            <a:r>
              <a:rPr sz="2400" b="1" i="0">
                <a:solidFill>
                  <a:srgbClr val="FFFFFF"/>
                </a:solidFill>
                <a:latin typeface="Manrope"/>
              </a:rPr>
              <a:t>STP is the bridge between understanding the market (modules 1–4) and designing an actual offer for it (the marketing mix, coming next). Skipping it means guessing who the mix is even for.</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9AA3B8"/>
                </a:solidFill>
                <a:latin typeface="IBM Plex Sans"/>
              </a:rPr>
              <a:t>Module 5 of 11 · Foundations of Marketing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WARM-UP QUESTION</a:t>
            </a:r>
          </a:p>
        </p:txBody>
      </p:sp>
      <p:sp>
        <p:nvSpPr>
          <p:cNvPr id="3" name="TextBox 2"/>
          <p:cNvSpPr txBox="1"/>
          <p:nvPr/>
        </p:nvSpPr>
        <p:spPr>
          <a:xfrm>
            <a:off x="777240" y="1965960"/>
            <a:ext cx="10515600" cy="640080"/>
          </a:xfrm>
          <a:prstGeom prst="rect">
            <a:avLst/>
          </a:prstGeom>
          <a:noFill/>
        </p:spPr>
        <p:txBody>
          <a:bodyPr wrap="square">
            <a:spAutoFit/>
          </a:bodyPr>
          <a:lstStyle/>
          <a:p>
            <a:pPr algn="l">
              <a:lnSpc>
                <a:spcPct val="115000"/>
              </a:lnSpc>
            </a:pPr>
            <a:r>
              <a:rPr sz="7000" b="1" i="0">
                <a:solidFill>
                  <a:srgbClr val="FFFFFF"/>
                </a:solidFill>
                <a:latin typeface="Manrope"/>
              </a:rPr>
              <a:t>“</a:t>
            </a:r>
          </a:p>
        </p:txBody>
      </p:sp>
      <p:sp>
        <p:nvSpPr>
          <p:cNvPr id="4" name="TextBox 3"/>
          <p:cNvSpPr txBox="1"/>
          <p:nvPr/>
        </p:nvSpPr>
        <p:spPr>
          <a:xfrm>
            <a:off x="822960" y="2743200"/>
            <a:ext cx="10332720" cy="2011680"/>
          </a:xfrm>
          <a:prstGeom prst="rect">
            <a:avLst/>
          </a:prstGeom>
          <a:noFill/>
        </p:spPr>
        <p:txBody>
          <a:bodyPr wrap="square">
            <a:spAutoFit/>
          </a:bodyPr>
          <a:lstStyle/>
          <a:p>
            <a:pPr algn="l">
              <a:lnSpc>
                <a:spcPct val="130000"/>
              </a:lnSpc>
            </a:pPr>
            <a:r>
              <a:rPr sz="2800" b="1" i="0">
                <a:solidFill>
                  <a:srgbClr val="FFFFFF"/>
                </a:solidFill>
                <a:latin typeface="Manrope"/>
              </a:rPr>
              <a:t>Could one product ever appeal equally to everyone? Why do companies usually pick a specific group instead?</a:t>
            </a:r>
          </a:p>
        </p:txBody>
      </p:sp>
      <p:sp>
        <p:nvSpPr>
          <p:cNvPr id="5" name="TextBox 4"/>
          <p:cNvSpPr txBox="1"/>
          <p:nvPr/>
        </p:nvSpPr>
        <p:spPr>
          <a:xfrm>
            <a:off x="822960" y="5989320"/>
            <a:ext cx="9144000" cy="365760"/>
          </a:xfrm>
          <a:prstGeom prst="rect">
            <a:avLst/>
          </a:prstGeom>
          <a:noFill/>
        </p:spPr>
        <p:txBody>
          <a:bodyPr wrap="square">
            <a:spAutoFit/>
          </a:bodyPr>
          <a:lstStyle/>
          <a:p>
            <a:pPr algn="l">
              <a:lnSpc>
                <a:spcPct val="115000"/>
              </a:lnSpc>
            </a:pPr>
            <a:r>
              <a:rPr sz="1350" b="0" i="0">
                <a:solidFill>
                  <a:srgbClr val="C9D0E0"/>
                </a:solidFill>
                <a:latin typeface="IBM Plex Sans"/>
              </a:rPr>
              <a:t>Ask this before you begin — take a few answers before revealing the module.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CORE CONCEPT 1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Segmentation splits a market into groups</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Common bases include demographic (age, income), geographic (location), psychographic (lifestyle, values) and behavioural (usage, loyalty).</a:t>
            </a:r>
          </a:p>
        </p:txBody>
      </p:sp>
      <p:sp>
        <p:nvSpPr>
          <p:cNvPr id="7" name="Rounded Rectangle 6"/>
          <p:cNvSpPr/>
          <p:nvPr/>
        </p:nvSpPr>
        <p:spPr>
          <a:xfrm>
            <a:off x="822960" y="4114800"/>
            <a:ext cx="10515600" cy="17373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E2A4A"/>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gym might segment by age (students vs retirees) and by behaviour (daily users vs occasional visitors).</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CORE CONCEPT 2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Targeting chooses which segment(s) to serve</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Businesses weigh segment size, growth, fit with the business, and competition before committing resources to one or more segments.</a:t>
            </a:r>
          </a:p>
        </p:txBody>
      </p:sp>
      <p:sp>
        <p:nvSpPr>
          <p:cNvPr id="7" name="Rounded Rectangle 6"/>
          <p:cNvSpPr/>
          <p:nvPr/>
        </p:nvSpPr>
        <p:spPr>
          <a:xfrm>
            <a:off x="822960" y="4114800"/>
            <a:ext cx="10515600" cy="17373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E2A4A"/>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new vegan snack brand might target health-conscious 20–35-year-olds rather than trying to appeal to everyone.</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CORE CONCEPT 3 OF 3</a:t>
            </a:r>
          </a:p>
        </p:txBody>
      </p:sp>
      <p:sp>
        <p:nvSpPr>
          <p:cNvPr id="5" name="TextBox 4"/>
          <p:cNvSpPr txBox="1"/>
          <p:nvPr/>
        </p:nvSpPr>
        <p:spPr>
          <a:xfrm>
            <a:off x="822960" y="1481328"/>
            <a:ext cx="10515600" cy="822960"/>
          </a:xfrm>
          <a:prstGeom prst="rect">
            <a:avLst/>
          </a:prstGeom>
          <a:noFill/>
        </p:spPr>
        <p:txBody>
          <a:bodyPr wrap="square">
            <a:spAutoFit/>
          </a:bodyPr>
          <a:lstStyle/>
          <a:p>
            <a:pPr algn="l">
              <a:lnSpc>
                <a:spcPct val="115000"/>
              </a:lnSpc>
            </a:pPr>
            <a:r>
              <a:rPr sz="2200" b="1" i="0">
                <a:solidFill>
                  <a:srgbClr val="1E2A4A"/>
                </a:solidFill>
                <a:latin typeface="Manrope"/>
              </a:rPr>
              <a:t>Positioning claims a place in the customer's mind</a:t>
            </a:r>
          </a:p>
        </p:txBody>
      </p:sp>
      <p:sp>
        <p:nvSpPr>
          <p:cNvPr id="6" name="TextBox 5"/>
          <p:cNvSpPr txBox="1"/>
          <p:nvPr/>
        </p:nvSpPr>
        <p:spPr>
          <a:xfrm>
            <a:off x="822960" y="2331720"/>
            <a:ext cx="10515600" cy="1554480"/>
          </a:xfrm>
          <a:prstGeom prst="rect">
            <a:avLst/>
          </a:prstGeom>
          <a:noFill/>
        </p:spPr>
        <p:txBody>
          <a:bodyPr wrap="square">
            <a:spAutoFit/>
          </a:bodyPr>
          <a:lstStyle/>
          <a:p>
            <a:pPr algn="l">
              <a:lnSpc>
                <a:spcPct val="140000"/>
              </a:lnSpc>
            </a:pPr>
            <a:r>
              <a:rPr sz="1700" b="0" i="0">
                <a:solidFill>
                  <a:srgbClr val="16192B"/>
                </a:solidFill>
                <a:latin typeface="IBM Plex Sans"/>
              </a:rPr>
              <a:t>A positioning map plots competing brands on two dimensions customers care about (e.g. price vs quality) to show where a clear gap exists.</a:t>
            </a:r>
          </a:p>
        </p:txBody>
      </p:sp>
      <p:sp>
        <p:nvSpPr>
          <p:cNvPr id="7" name="Rounded Rectangle 6"/>
          <p:cNvSpPr/>
          <p:nvPr/>
        </p:nvSpPr>
        <p:spPr>
          <a:xfrm>
            <a:off x="822960" y="4114800"/>
            <a:ext cx="10515600" cy="17373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22960" y="4114800"/>
            <a:ext cx="82296" cy="17373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43000" y="4315968"/>
            <a:ext cx="9966960" cy="365760"/>
          </a:xfrm>
          <a:prstGeom prst="rect">
            <a:avLst/>
          </a:prstGeom>
          <a:noFill/>
        </p:spPr>
        <p:txBody>
          <a:bodyPr wrap="square">
            <a:spAutoFit/>
          </a:bodyPr>
          <a:lstStyle/>
          <a:p>
            <a:pPr algn="l">
              <a:lnSpc>
                <a:spcPct val="115000"/>
              </a:lnSpc>
            </a:pPr>
            <a:r>
              <a:rPr sz="1250" b="1" i="0">
                <a:solidFill>
                  <a:srgbClr val="1E2A4A"/>
                </a:solidFill>
                <a:latin typeface="Manrope"/>
              </a:rPr>
              <a:t>EXAMPLE</a:t>
            </a:r>
          </a:p>
        </p:txBody>
      </p:sp>
      <p:sp>
        <p:nvSpPr>
          <p:cNvPr id="10" name="TextBox 9"/>
          <p:cNvSpPr txBox="1"/>
          <p:nvPr/>
        </p:nvSpPr>
        <p:spPr>
          <a:xfrm>
            <a:off x="1143000" y="4663440"/>
            <a:ext cx="9966960" cy="1097280"/>
          </a:xfrm>
          <a:prstGeom prst="rect">
            <a:avLst/>
          </a:prstGeom>
          <a:noFill/>
        </p:spPr>
        <p:txBody>
          <a:bodyPr wrap="square">
            <a:spAutoFit/>
          </a:bodyPr>
          <a:lstStyle/>
          <a:p>
            <a:pPr algn="l">
              <a:lnSpc>
                <a:spcPct val="135000"/>
              </a:lnSpc>
            </a:pPr>
            <a:r>
              <a:rPr sz="1550" b="0" i="0">
                <a:solidFill>
                  <a:srgbClr val="16192B"/>
                </a:solidFill>
                <a:latin typeface="IBM Plex Sans"/>
              </a:rPr>
              <a:t>A budget airline positions itself as low-price/no-frills, deliberately opposite a premium full-service carrier.</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VISUAL MODEL</a:t>
            </a:r>
          </a:p>
        </p:txBody>
      </p:sp>
      <p:sp>
        <p:nvSpPr>
          <p:cNvPr id="5" name="Rounded Rectangle 4"/>
          <p:cNvSpPr/>
          <p:nvPr/>
        </p:nvSpPr>
        <p:spPr>
          <a:xfrm>
            <a:off x="1085850" y="1600200"/>
            <a:ext cx="9989819" cy="1341120"/>
          </a:xfrm>
          <a:prstGeom prst="roundRect">
            <a:avLst>
              <a:gd name="adj" fmla="val 6000"/>
            </a:avLst>
          </a:prstGeom>
          <a:solidFill>
            <a:srgbClr val="F7F8FA"/>
          </a:solidFill>
          <a:ln w="15875">
            <a:solidFill>
              <a:srgbClr val="1E2A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85850" y="1600200"/>
            <a:ext cx="9989819" cy="1341120"/>
          </a:xfrm>
          <a:prstGeom prst="rect">
            <a:avLst/>
          </a:prstGeom>
          <a:noFill/>
        </p:spPr>
        <p:txBody>
          <a:bodyPr wrap="square" anchor="ctr">
            <a:spAutoFit/>
          </a:bodyPr>
          <a:lstStyle/>
          <a:p>
            <a:pPr algn="ctr">
              <a:lnSpc>
                <a:spcPct val="115000"/>
              </a:lnSpc>
            </a:pPr>
            <a:r>
              <a:rPr sz="1700" b="1" i="0">
                <a:solidFill>
                  <a:srgbClr val="1E2A4A"/>
                </a:solidFill>
                <a:latin typeface="Manrope"/>
              </a:rPr>
              <a:t>1.  Segmentation</a:t>
            </a:r>
          </a:p>
        </p:txBody>
      </p:sp>
      <p:sp>
        <p:nvSpPr>
          <p:cNvPr id="7" name="Rounded Rectangle 6"/>
          <p:cNvSpPr/>
          <p:nvPr/>
        </p:nvSpPr>
        <p:spPr>
          <a:xfrm>
            <a:off x="2505456" y="3169920"/>
            <a:ext cx="7150608" cy="1341120"/>
          </a:xfrm>
          <a:prstGeom prst="roundRect">
            <a:avLst>
              <a:gd name="adj" fmla="val 6000"/>
            </a:avLst>
          </a:prstGeom>
          <a:solidFill>
            <a:srgbClr val="F7F8FA"/>
          </a:solidFill>
          <a:ln w="15875">
            <a:solidFill>
              <a:srgbClr val="1E2A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05456" y="3169920"/>
            <a:ext cx="7150608" cy="1341120"/>
          </a:xfrm>
          <a:prstGeom prst="rect">
            <a:avLst/>
          </a:prstGeom>
          <a:noFill/>
        </p:spPr>
        <p:txBody>
          <a:bodyPr wrap="square" anchor="ctr">
            <a:spAutoFit/>
          </a:bodyPr>
          <a:lstStyle/>
          <a:p>
            <a:pPr algn="ctr">
              <a:lnSpc>
                <a:spcPct val="115000"/>
              </a:lnSpc>
            </a:pPr>
            <a:r>
              <a:rPr sz="1700" b="1" i="0">
                <a:solidFill>
                  <a:srgbClr val="1E2A4A"/>
                </a:solidFill>
                <a:latin typeface="Manrope"/>
              </a:rPr>
              <a:t>2.  Targeting</a:t>
            </a:r>
          </a:p>
        </p:txBody>
      </p:sp>
      <p:sp>
        <p:nvSpPr>
          <p:cNvPr id="9" name="Rounded Rectangle 8"/>
          <p:cNvSpPr/>
          <p:nvPr/>
        </p:nvSpPr>
        <p:spPr>
          <a:xfrm>
            <a:off x="3872484" y="4739640"/>
            <a:ext cx="4416552" cy="1341120"/>
          </a:xfrm>
          <a:prstGeom prst="roundRect">
            <a:avLst>
              <a:gd name="adj" fmla="val 6000"/>
            </a:avLst>
          </a:prstGeom>
          <a:solidFill>
            <a:srgbClr val="1E2A4A"/>
          </a:solidFill>
          <a:ln w="15875">
            <a:solidFill>
              <a:srgbClr val="1E2A4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872484" y="4739640"/>
            <a:ext cx="4416552" cy="1341120"/>
          </a:xfrm>
          <a:prstGeom prst="rect">
            <a:avLst/>
          </a:prstGeom>
          <a:noFill/>
        </p:spPr>
        <p:txBody>
          <a:bodyPr wrap="square" anchor="ctr">
            <a:spAutoFit/>
          </a:bodyPr>
          <a:lstStyle/>
          <a:p>
            <a:pPr algn="ctr">
              <a:lnSpc>
                <a:spcPct val="115000"/>
              </a:lnSpc>
            </a:pPr>
            <a:r>
              <a:rPr sz="1700" b="1" i="0">
                <a:solidFill>
                  <a:srgbClr val="FFFFFF"/>
                </a:solidFill>
                <a:latin typeface="Manrope"/>
              </a:rPr>
              <a:t>3.  Positioning</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463040"/>
            <a:ext cx="10515600" cy="3108960"/>
          </a:xfrm>
          <a:prstGeom prst="roundRect">
            <a:avLst>
              <a:gd name="adj" fmla="val 6000"/>
            </a:avLst>
          </a:prstGeom>
          <a:solidFill>
            <a:srgbClr val="FBE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463040"/>
            <a:ext cx="82296" cy="3108960"/>
          </a:xfrm>
          <a:prstGeom prst="rect">
            <a:avLst/>
          </a:prstGeom>
          <a:solidFill>
            <a:srgbClr val="D972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783080"/>
            <a:ext cx="9784080" cy="457200"/>
          </a:xfrm>
          <a:prstGeom prst="rect">
            <a:avLst/>
          </a:prstGeom>
          <a:noFill/>
        </p:spPr>
        <p:txBody>
          <a:bodyPr wrap="square">
            <a:spAutoFit/>
          </a:bodyPr>
          <a:lstStyle/>
          <a:p>
            <a:pPr algn="l">
              <a:lnSpc>
                <a:spcPct val="115000"/>
              </a:lnSpc>
            </a:pPr>
            <a:r>
              <a:rPr sz="1500" b="1" i="0">
                <a:solidFill>
                  <a:srgbClr val="D9722F"/>
                </a:solidFill>
                <a:latin typeface="Manrope"/>
              </a:rPr>
              <a:t>COMMON MISTAKE TO AVOID</a:t>
            </a:r>
          </a:p>
        </p:txBody>
      </p:sp>
      <p:sp>
        <p:nvSpPr>
          <p:cNvPr id="7" name="TextBox 6"/>
          <p:cNvSpPr txBox="1"/>
          <p:nvPr/>
        </p:nvSpPr>
        <p:spPr>
          <a:xfrm>
            <a:off x="1188720" y="2331720"/>
            <a:ext cx="9784080" cy="2011680"/>
          </a:xfrm>
          <a:prstGeom prst="rect">
            <a:avLst/>
          </a:prstGeom>
          <a:noFill/>
        </p:spPr>
        <p:txBody>
          <a:bodyPr wrap="square">
            <a:spAutoFit/>
          </a:bodyPr>
          <a:lstStyle/>
          <a:p>
            <a:pPr algn="l">
              <a:lnSpc>
                <a:spcPct val="140000"/>
              </a:lnSpc>
            </a:pPr>
            <a:r>
              <a:rPr sz="2000" b="1" i="0">
                <a:solidFill>
                  <a:srgbClr val="5A2E10"/>
                </a:solidFill>
                <a:latin typeface="Manrope"/>
              </a:rPr>
              <a:t>Trying to target "everyone" to avoid missing out on any customer — in practice this usually means the product fits no one particularly well.</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Can a business successfully target more than one segment with different versions of the same core product?</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37160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DISCUSSION QUESTION</a:t>
            </a:r>
          </a:p>
        </p:txBody>
      </p:sp>
      <p:sp>
        <p:nvSpPr>
          <p:cNvPr id="5" name="TextBox 4"/>
          <p:cNvSpPr txBox="1"/>
          <p:nvPr/>
        </p:nvSpPr>
        <p:spPr>
          <a:xfrm>
            <a:off x="822960" y="2011680"/>
            <a:ext cx="10332720" cy="2560320"/>
          </a:xfrm>
          <a:prstGeom prst="rect">
            <a:avLst/>
          </a:prstGeom>
          <a:noFill/>
        </p:spPr>
        <p:txBody>
          <a:bodyPr wrap="square">
            <a:spAutoFit/>
          </a:bodyPr>
          <a:lstStyle/>
          <a:p>
            <a:pPr algn="l">
              <a:lnSpc>
                <a:spcPct val="135000"/>
              </a:lnSpc>
            </a:pPr>
            <a:r>
              <a:rPr sz="2600" b="1" i="0">
                <a:solidFill>
                  <a:srgbClr val="1E2A4A"/>
                </a:solidFill>
                <a:latin typeface="Manrope"/>
              </a:rPr>
              <a:t>What two dimensions would you use to build a positioning map for smartphones?</a:t>
            </a:r>
          </a:p>
        </p:txBody>
      </p:sp>
      <p:sp>
        <p:nvSpPr>
          <p:cNvPr id="6" name="Rectangle 5"/>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8" name="TextBox 7"/>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MINI CASE STUDY</a:t>
            </a:r>
          </a:p>
        </p:txBody>
      </p:sp>
      <p:sp>
        <p:nvSpPr>
          <p:cNvPr id="5" name="Rounded Rectangle 4"/>
          <p:cNvSpPr/>
          <p:nvPr/>
        </p:nvSpPr>
        <p:spPr>
          <a:xfrm>
            <a:off x="822960" y="1554480"/>
            <a:ext cx="10515600" cy="4206240"/>
          </a:xfrm>
          <a:prstGeom prst="roundRect">
            <a:avLst>
              <a:gd name="adj" fmla="val 6000"/>
            </a:avLst>
          </a:prstGeom>
          <a:solidFill>
            <a:srgbClr val="FFFFFF"/>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554480"/>
            <a:ext cx="82296" cy="42062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1874519"/>
            <a:ext cx="9784080" cy="3566160"/>
          </a:xfrm>
          <a:prstGeom prst="rect">
            <a:avLst/>
          </a:prstGeom>
          <a:noFill/>
        </p:spPr>
        <p:txBody>
          <a:bodyPr wrap="square">
            <a:spAutoFit/>
          </a:bodyPr>
          <a:lstStyle/>
          <a:p>
            <a:pPr algn="l">
              <a:lnSpc>
                <a:spcPct val="150000"/>
              </a:lnSpc>
            </a:pPr>
            <a:r>
              <a:rPr sz="1800" b="0" i="0">
                <a:solidFill>
                  <a:srgbClr val="16192B"/>
                </a:solidFill>
                <a:latin typeface="IBM Plex Sans"/>
              </a:rPr>
              <a:t>A local coffee roastery segmented its market into office workers (convenience-focused) and hobbyist home-brewers (quality-focused), targeted the home-brewers first since they paid more per bag, then positioned itself as "the roastery that explains where every bean comes from" — a position none of the supermarket brands nearby were claiming.</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TEACHING OUTLINE</a:t>
            </a:r>
          </a:p>
        </p:txBody>
      </p:sp>
      <p:sp>
        <p:nvSpPr>
          <p:cNvPr id="5" name="TextBox 4"/>
          <p:cNvSpPr txBox="1"/>
          <p:nvPr/>
        </p:nvSpPr>
        <p:spPr>
          <a:xfrm>
            <a:off x="822960" y="1463040"/>
            <a:ext cx="9875520" cy="457200"/>
          </a:xfrm>
          <a:prstGeom prst="rect">
            <a:avLst/>
          </a:prstGeom>
          <a:noFill/>
        </p:spPr>
        <p:txBody>
          <a:bodyPr wrap="square">
            <a:spAutoFit/>
          </a:bodyPr>
          <a:lstStyle/>
          <a:p>
            <a:pPr algn="l">
              <a:lnSpc>
                <a:spcPct val="115000"/>
              </a:lnSpc>
            </a:pPr>
            <a:r>
              <a:rPr sz="1500" b="0" i="0">
                <a:solidFill>
                  <a:srgbClr val="5B6478"/>
                </a:solidFill>
                <a:latin typeface="IBM Plex Sans"/>
              </a:rPr>
              <a:t>A suggested path through this lesson's core material.</a:t>
            </a:r>
          </a:p>
        </p:txBody>
      </p:sp>
      <p:sp>
        <p:nvSpPr>
          <p:cNvPr id="6" name="TextBox 5"/>
          <p:cNvSpPr txBox="1"/>
          <p:nvPr/>
        </p:nvSpPr>
        <p:spPr>
          <a:xfrm>
            <a:off x="822960" y="2057400"/>
            <a:ext cx="9875520" cy="3657600"/>
          </a:xfrm>
          <a:prstGeom prst="rect">
            <a:avLst/>
          </a:prstGeom>
          <a:noFill/>
        </p:spPr>
        <p:txBody>
          <a:bodyPr wrap="square">
            <a:spAutoFit/>
          </a:bodyPr>
          <a:lstStyle/>
          <a:p>
            <a:pPr>
              <a:lnSpc>
                <a:spcPct val="150000"/>
              </a:lnSpc>
              <a:spcAft>
                <a:spcPts val="1800"/>
              </a:spcAft>
            </a:pPr>
            <a:r>
              <a:rPr sz="1900">
                <a:solidFill>
                  <a:srgbClr val="16192B"/>
                </a:solidFill>
                <a:latin typeface="IBM Plex Sans"/>
              </a:rPr>
              <a:t>1.  Introduce common segmentation bases (demographic, geographic, psychographic, behavioural).</a:t>
            </a:r>
          </a:p>
          <a:p>
            <a:pPr>
              <a:lnSpc>
                <a:spcPct val="150000"/>
              </a:lnSpc>
              <a:spcAft>
                <a:spcPts val="1800"/>
              </a:spcAft>
            </a:pPr>
            <a:r>
              <a:rPr sz="1900">
                <a:solidFill>
                  <a:srgbClr val="16192B"/>
                </a:solidFill>
                <a:latin typeface="IBM Plex Sans"/>
              </a:rPr>
              <a:t>2.  Discuss criteria for choosing a viable target segment.</a:t>
            </a:r>
          </a:p>
          <a:p>
            <a:pPr>
              <a:lnSpc>
                <a:spcPct val="150000"/>
              </a:lnSpc>
              <a:spcAft>
                <a:spcPts val="1800"/>
              </a:spcAft>
            </a:pPr>
            <a:r>
              <a:rPr sz="1900">
                <a:solidFill>
                  <a:srgbClr val="16192B"/>
                </a:solidFill>
                <a:latin typeface="IBM Plex Sans"/>
              </a:rPr>
              <a:t>3.  Build a simple positioning map contrasting two competing brands.</a:t>
            </a:r>
          </a:p>
        </p:txBody>
      </p:sp>
      <p:sp>
        <p:nvSpPr>
          <p:cNvPr id="7" name="Rectangle 6"/>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9" name="TextBox 8"/>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822960" y="1280160"/>
            <a:ext cx="10515600" cy="448056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822960" y="1280160"/>
            <a:ext cx="82296" cy="448056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720" y="1554480"/>
            <a:ext cx="9784080" cy="457200"/>
          </a:xfrm>
          <a:prstGeom prst="rect">
            <a:avLst/>
          </a:prstGeom>
          <a:noFill/>
        </p:spPr>
        <p:txBody>
          <a:bodyPr wrap="square">
            <a:spAutoFit/>
          </a:bodyPr>
          <a:lstStyle/>
          <a:p>
            <a:pPr algn="l">
              <a:lnSpc>
                <a:spcPct val="115000"/>
              </a:lnSpc>
            </a:pPr>
            <a:r>
              <a:rPr sz="1500" b="1" i="0">
                <a:solidFill>
                  <a:srgbClr val="1E2A4A"/>
                </a:solidFill>
                <a:latin typeface="Manrope"/>
              </a:rPr>
              <a:t>CLASSROOM ACTIVITY</a:t>
            </a:r>
          </a:p>
        </p:txBody>
      </p:sp>
      <p:sp>
        <p:nvSpPr>
          <p:cNvPr id="7" name="TextBox 6"/>
          <p:cNvSpPr txBox="1"/>
          <p:nvPr/>
        </p:nvSpPr>
        <p:spPr>
          <a:xfrm>
            <a:off x="1188720" y="2103120"/>
            <a:ext cx="9784080" cy="3383280"/>
          </a:xfrm>
          <a:prstGeom prst="rect">
            <a:avLst/>
          </a:prstGeom>
          <a:noFill/>
        </p:spPr>
        <p:txBody>
          <a:bodyPr wrap="square">
            <a:spAutoFit/>
          </a:bodyPr>
          <a:lstStyle/>
          <a:p>
            <a:pPr algn="l">
              <a:lnSpc>
                <a:spcPct val="150000"/>
              </a:lnSpc>
            </a:pPr>
            <a:r>
              <a:rPr sz="2100" b="0" i="0">
                <a:solidFill>
                  <a:srgbClr val="16192B"/>
                </a:solidFill>
                <a:latin typeface="IBM Plex Sans"/>
              </a:rPr>
              <a:t>In groups, plot four familiar brands on a positioning map (e.g. price vs quality) and justify the placement.</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0515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CHECK FOR UNDERSTANDING</a:t>
            </a:r>
          </a:p>
        </p:txBody>
      </p:sp>
      <p:sp>
        <p:nvSpPr>
          <p:cNvPr id="5" name="Rounded Rectangle 4"/>
          <p:cNvSpPr/>
          <p:nvPr/>
        </p:nvSpPr>
        <p:spPr>
          <a:xfrm>
            <a:off x="822960" y="1600200"/>
            <a:ext cx="10515600" cy="2011680"/>
          </a:xfrm>
          <a:prstGeom prst="roundRect">
            <a:avLst>
              <a:gd name="adj" fmla="val 6000"/>
            </a:avLst>
          </a:prstGeom>
          <a:solidFill>
            <a:srgbClr val="F7F8FA"/>
          </a:solidFill>
          <a:ln w="12700">
            <a:solidFill>
              <a:srgbClr val="E4E7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600200"/>
            <a:ext cx="73152" cy="201168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43000" y="1828800"/>
            <a:ext cx="9875520" cy="1554480"/>
          </a:xfrm>
          <a:prstGeom prst="rect">
            <a:avLst/>
          </a:prstGeom>
          <a:noFill/>
        </p:spPr>
        <p:txBody>
          <a:bodyPr wrap="square">
            <a:spAutoFit/>
          </a:bodyPr>
          <a:lstStyle/>
          <a:p>
            <a:pPr algn="l">
              <a:lnSpc>
                <a:spcPct val="135000"/>
              </a:lnSpc>
            </a:pPr>
            <a:r>
              <a:rPr sz="1550" b="0" i="0">
                <a:solidFill>
                  <a:srgbClr val="16192B"/>
                </a:solidFill>
                <a:latin typeface="IBM Plex Sans"/>
              </a:rPr>
              <a:t>Cold-call a student to restate this lesson's objective in their own words:</a:t>
            </a:r>
          </a:p>
          <a:p>
            <a:pPr algn="l">
              <a:lnSpc>
                <a:spcPct val="135000"/>
              </a:lnSpc>
            </a:pPr>
            <a:r>
              <a:rPr sz="1550" b="0" i="0">
                <a:solidFill>
                  <a:srgbClr val="16192B"/>
                </a:solidFill>
                <a:latin typeface="IBM Plex Sans"/>
              </a:rPr>
              <a:t>“Explain how businesses segment a market, choose a target segment, and build a market position.”</a:t>
            </a:r>
          </a:p>
        </p:txBody>
      </p:sp>
      <p:sp>
        <p:nvSpPr>
          <p:cNvPr id="8" name="Rounded Rectangle 7"/>
          <p:cNvSpPr/>
          <p:nvPr/>
        </p:nvSpPr>
        <p:spPr>
          <a:xfrm>
            <a:off x="822960" y="3840480"/>
            <a:ext cx="10515600" cy="137160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22960" y="3840480"/>
            <a:ext cx="73152" cy="137160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143000" y="4041648"/>
            <a:ext cx="9875520" cy="1005840"/>
          </a:xfrm>
          <a:prstGeom prst="rect">
            <a:avLst/>
          </a:prstGeom>
          <a:noFill/>
        </p:spPr>
        <p:txBody>
          <a:bodyPr wrap="square">
            <a:spAutoFit/>
          </a:bodyPr>
          <a:lstStyle/>
          <a:p>
            <a:pPr algn="l">
              <a:lnSpc>
                <a:spcPct val="130000"/>
              </a:lnSpc>
            </a:pPr>
            <a:r>
              <a:rPr sz="1600" b="1" i="0">
                <a:solidFill>
                  <a:srgbClr val="1E2A4A"/>
                </a:solidFill>
                <a:latin typeface="Manrope"/>
              </a:rPr>
              <a:t>Listen for correct, natural use of: Segmentation and Targeting.</a:t>
            </a:r>
          </a:p>
        </p:txBody>
      </p:sp>
      <p:sp>
        <p:nvSpPr>
          <p:cNvPr id="11" name="Rectangle 10"/>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3" name="TextBox 12"/>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91440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RECAP</a:t>
            </a:r>
          </a:p>
        </p:txBody>
      </p:sp>
      <p:sp>
        <p:nvSpPr>
          <p:cNvPr id="3" name="TextBox 2"/>
          <p:cNvSpPr txBox="1"/>
          <p:nvPr/>
        </p:nvSpPr>
        <p:spPr>
          <a:xfrm>
            <a:off x="822960" y="1554480"/>
            <a:ext cx="10332720" cy="4114800"/>
          </a:xfrm>
          <a:prstGeom prst="rect">
            <a:avLst/>
          </a:prstGeom>
          <a:noFill/>
        </p:spPr>
        <p:txBody>
          <a:bodyPr wrap="square">
            <a:spAutoFit/>
          </a:bodyPr>
          <a:lstStyle/>
          <a:p>
            <a:pPr>
              <a:lnSpc>
                <a:spcPct val="150000"/>
              </a:lnSpc>
              <a:spcAft>
                <a:spcPts val="2200"/>
              </a:spcAft>
            </a:pPr>
            <a:r>
              <a:rPr sz="2100">
                <a:solidFill>
                  <a:srgbClr val="FFFFFF"/>
                </a:solidFill>
                <a:latin typeface="IBM Plex Sans"/>
              </a:rPr>
              <a:t>1.  Segmentation splits a market using demographic, geographic, psychographic or behavioural bases.</a:t>
            </a:r>
          </a:p>
          <a:p>
            <a:pPr>
              <a:lnSpc>
                <a:spcPct val="150000"/>
              </a:lnSpc>
              <a:spcAft>
                <a:spcPts val="2200"/>
              </a:spcAft>
            </a:pPr>
            <a:r>
              <a:rPr sz="2100">
                <a:solidFill>
                  <a:srgbClr val="FFFFFF"/>
                </a:solidFill>
                <a:latin typeface="IBM Plex Sans"/>
              </a:rPr>
              <a:t>2.  Targeting selects which segment(s) are worth serving.</a:t>
            </a:r>
          </a:p>
          <a:p>
            <a:pPr>
              <a:lnSpc>
                <a:spcPct val="150000"/>
              </a:lnSpc>
              <a:spcAft>
                <a:spcPts val="2200"/>
              </a:spcAft>
            </a:pPr>
            <a:r>
              <a:rPr sz="2100">
                <a:solidFill>
                  <a:srgbClr val="FFFFFF"/>
                </a:solidFill>
                <a:latin typeface="IBM Plex Sans"/>
              </a:rPr>
              <a:t>3.  Positioning is the deliberate place a brand claims in the customer's mind, relative to competitors.</a:t>
            </a:r>
          </a:p>
        </p:txBody>
      </p:sp>
      <p:sp>
        <p:nvSpPr>
          <p:cNvPr id="4" name="TextBox 3"/>
          <p:cNvSpPr txBox="1"/>
          <p:nvPr/>
        </p:nvSpPr>
        <p:spPr>
          <a:xfrm>
            <a:off x="822960" y="5989320"/>
            <a:ext cx="9144000" cy="365760"/>
          </a:xfrm>
          <a:prstGeom prst="rect">
            <a:avLst/>
          </a:prstGeom>
          <a:noFill/>
        </p:spPr>
        <p:txBody>
          <a:bodyPr wrap="square">
            <a:spAutoFit/>
          </a:bodyPr>
          <a:lstStyle/>
          <a:p>
            <a:pPr algn="l">
              <a:lnSpc>
                <a:spcPct val="115000"/>
              </a:lnSpc>
            </a:pPr>
            <a:r>
              <a:rPr sz="1250" b="0" i="0">
                <a:solidFill>
                  <a:srgbClr val="C9D0E0"/>
                </a:solidFill>
                <a:latin typeface="IBM Plex Sans"/>
              </a:rPr>
              <a:t>Module 5 of 11 · Foundations of Marketing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85800" y="320040"/>
            <a:ext cx="10789920" cy="384048"/>
          </a:xfrm>
          <a:prstGeom prst="rect">
            <a:avLst/>
          </a:prstGeom>
          <a:noFill/>
        </p:spPr>
        <p:txBody>
          <a:bodyPr wrap="square">
            <a:spAutoFit/>
          </a:bodyPr>
          <a:lstStyle/>
          <a:p>
            <a:pPr algn="l">
              <a:lnSpc>
                <a:spcPct val="115000"/>
              </a:lnSpc>
            </a:pPr>
            <a:r>
              <a:rPr sz="1400" b="1" i="0">
                <a:solidFill>
                  <a:srgbClr val="1E2A4A"/>
                </a:solidFill>
                <a:latin typeface="Manrope"/>
              </a:rPr>
              <a:t>MODULE 5  ·  Segmentation, Targeting &amp; Positioning (STP)</a:t>
            </a:r>
          </a:p>
        </p:txBody>
      </p:sp>
      <p:sp>
        <p:nvSpPr>
          <p:cNvPr id="3" name="Rectangle 2"/>
          <p:cNvSpPr/>
          <p:nvPr/>
        </p:nvSpPr>
        <p:spPr>
          <a:xfrm>
            <a:off x="685800" y="749808"/>
            <a:ext cx="10817352" cy="18288"/>
          </a:xfrm>
          <a:prstGeom prst="rect">
            <a:avLst/>
          </a:prstGeom>
          <a:solidFill>
            <a:srgbClr val="E4E7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280160"/>
            <a:ext cx="7315200" cy="365760"/>
          </a:xfrm>
          <a:prstGeom prst="rect">
            <a:avLst/>
          </a:prstGeom>
          <a:noFill/>
        </p:spPr>
        <p:txBody>
          <a:bodyPr wrap="square">
            <a:spAutoFit/>
          </a:bodyPr>
          <a:lstStyle/>
          <a:p>
            <a:pPr algn="l">
              <a:lnSpc>
                <a:spcPct val="115000"/>
              </a:lnSpc>
            </a:pPr>
            <a:r>
              <a:rPr sz="1300" b="1" i="0">
                <a:solidFill>
                  <a:srgbClr val="1E2A4A"/>
                </a:solidFill>
                <a:latin typeface="Manrope"/>
              </a:rPr>
              <a:t>HOMEWORK / EXTENSION TASK</a:t>
            </a:r>
          </a:p>
        </p:txBody>
      </p:sp>
      <p:sp>
        <p:nvSpPr>
          <p:cNvPr id="5" name="Rounded Rectangle 4"/>
          <p:cNvSpPr/>
          <p:nvPr/>
        </p:nvSpPr>
        <p:spPr>
          <a:xfrm>
            <a:off x="822960" y="1828800"/>
            <a:ext cx="10515600" cy="2377440"/>
          </a:xfrm>
          <a:prstGeom prst="roundRect">
            <a:avLst>
              <a:gd name="adj" fmla="val 6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22960" y="1828800"/>
            <a:ext cx="82296" cy="2377440"/>
          </a:xfrm>
          <a:prstGeom prst="rect">
            <a:avLst/>
          </a:prstGeom>
          <a:solidFill>
            <a:srgbClr val="1E2A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88720" y="2148840"/>
            <a:ext cx="9784080" cy="1737360"/>
          </a:xfrm>
          <a:prstGeom prst="rect">
            <a:avLst/>
          </a:prstGeom>
          <a:noFill/>
        </p:spPr>
        <p:txBody>
          <a:bodyPr wrap="square">
            <a:spAutoFit/>
          </a:bodyPr>
          <a:lstStyle/>
          <a:p>
            <a:pPr algn="l">
              <a:lnSpc>
                <a:spcPct val="140000"/>
              </a:lnSpc>
            </a:pPr>
            <a:r>
              <a:rPr sz="2000" b="1" i="0">
                <a:solidFill>
                  <a:srgbClr val="1E2A4A"/>
                </a:solidFill>
                <a:latin typeface="Manrope"/>
              </a:rPr>
              <a:t>Pick a brand you use. Guess which segment it targets and how it's positioned against one specific competitor.</a:t>
            </a:r>
          </a:p>
        </p:txBody>
      </p:sp>
      <p:sp>
        <p:nvSpPr>
          <p:cNvPr id="8" name="Rectangle 7"/>
          <p:cNvSpPr/>
          <p:nvPr/>
        </p:nvSpPr>
        <p:spPr>
          <a:xfrm>
            <a:off x="0" y="6455664"/>
            <a:ext cx="12191695" cy="402336"/>
          </a:xfrm>
          <a:prstGeom prst="rect">
            <a:avLst/>
          </a:prstGeom>
          <a:solidFill>
            <a:srgbClr val="16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6473952"/>
            <a:ext cx="5486400" cy="365760"/>
          </a:xfrm>
          <a:prstGeom prst="rect">
            <a:avLst/>
          </a:prstGeom>
          <a:noFill/>
        </p:spPr>
        <p:txBody>
          <a:bodyPr wrap="square" anchor="ctr">
            <a:spAutoFit/>
          </a:bodyPr>
          <a:lstStyle/>
          <a:p>
            <a:pPr algn="l">
              <a:lnSpc>
                <a:spcPct val="115000"/>
              </a:lnSpc>
            </a:pPr>
            <a:r>
              <a:rPr sz="1100" b="1" i="0">
                <a:solidFill>
                  <a:srgbClr val="FFFFFF"/>
                </a:solidFill>
                <a:latin typeface="Manrope"/>
              </a:rPr>
              <a:t>Marketing Teacher</a:t>
            </a:r>
          </a:p>
        </p:txBody>
      </p:sp>
      <p:sp>
        <p:nvSpPr>
          <p:cNvPr id="10" name="TextBox 9"/>
          <p:cNvSpPr txBox="1"/>
          <p:nvPr/>
        </p:nvSpPr>
        <p:spPr>
          <a:xfrm>
            <a:off x="5486400" y="6473952"/>
            <a:ext cx="6309360" cy="365760"/>
          </a:xfrm>
          <a:prstGeom prst="rect">
            <a:avLst/>
          </a:prstGeom>
          <a:noFill/>
        </p:spPr>
        <p:txBody>
          <a:bodyPr wrap="square" anchor="ctr">
            <a:spAutoFit/>
          </a:bodyPr>
          <a:lstStyle/>
          <a:p>
            <a:pPr algn="r">
              <a:lnSpc>
                <a:spcPct val="115000"/>
              </a:lnSpc>
            </a:pPr>
            <a:r>
              <a:rPr sz="1050" b="0" i="0">
                <a:solidFill>
                  <a:srgbClr val="C9D0E0"/>
                </a:solidFill>
                <a:latin typeface="IBM Plex Sans"/>
              </a:rPr>
              <a:t>Module 5 of 11 · Foundations of Marketing</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1920240"/>
            <a:ext cx="7315200" cy="365760"/>
          </a:xfrm>
          <a:prstGeom prst="rect">
            <a:avLst/>
          </a:prstGeom>
          <a:noFill/>
        </p:spPr>
        <p:txBody>
          <a:bodyPr wrap="square">
            <a:spAutoFit/>
          </a:bodyPr>
          <a:lstStyle/>
          <a:p>
            <a:pPr algn="l">
              <a:lnSpc>
                <a:spcPct val="115000"/>
              </a:lnSpc>
            </a:pPr>
            <a:r>
              <a:rPr sz="1300" b="1" i="0">
                <a:solidFill>
                  <a:srgbClr val="C9D0E0"/>
                </a:solidFill>
                <a:latin typeface="Manrope"/>
              </a:rPr>
              <a:t>FULL LESSON &amp; AUTO-MARKED QUIZ - FREE COURSE ONLINE</a:t>
            </a:r>
          </a:p>
        </p:txBody>
      </p:sp>
      <p:sp>
        <p:nvSpPr>
          <p:cNvPr id="3" name="TextBox 2"/>
          <p:cNvSpPr txBox="1"/>
          <p:nvPr/>
        </p:nvSpPr>
        <p:spPr>
          <a:xfrm>
            <a:off x="822960" y="2468880"/>
            <a:ext cx="10332720" cy="1188720"/>
          </a:xfrm>
          <a:prstGeom prst="rect">
            <a:avLst/>
          </a:prstGeom>
          <a:noFill/>
        </p:spPr>
        <p:txBody>
          <a:bodyPr wrap="square">
            <a:spAutoFit/>
          </a:bodyPr>
          <a:lstStyle/>
          <a:p>
            <a:pPr algn="l">
              <a:lnSpc>
                <a:spcPct val="130000"/>
              </a:lnSpc>
            </a:pPr>
            <a:r>
              <a:rPr sz="2200" b="1" i="0">
                <a:solidFill>
                  <a:srgbClr val="FFFFFF"/>
                </a:solidFill>
                <a:latin typeface="Manrope"/>
              </a:rPr>
              <a:t>marketingteacher.com/courses/foundations-of-marketing/</a:t>
            </a:r>
          </a:p>
        </p:txBody>
      </p:sp>
      <p:sp>
        <p:nvSpPr>
          <p:cNvPr id="4" name="TextBox 3"/>
          <p:cNvSpPr txBox="1"/>
          <p:nvPr/>
        </p:nvSpPr>
        <p:spPr>
          <a:xfrm>
            <a:off x="822960" y="3840480"/>
            <a:ext cx="10058400" cy="914400"/>
          </a:xfrm>
          <a:prstGeom prst="rect">
            <a:avLst/>
          </a:prstGeom>
          <a:noFill/>
        </p:spPr>
        <p:txBody>
          <a:bodyPr wrap="square">
            <a:spAutoFit/>
          </a:bodyPr>
          <a:lstStyle/>
          <a:p>
            <a:pPr algn="l">
              <a:lnSpc>
                <a:spcPct val="135000"/>
              </a:lnSpc>
            </a:pPr>
            <a:r>
              <a:rPr sz="1600" b="0" i="0">
                <a:solidFill>
                  <a:srgbClr val="C9D0E0"/>
                </a:solidFill>
                <a:latin typeface="IBM Plex Sans"/>
              </a:rPr>
              <a:t>Assign this as independent reading, revision, or a way for absent students to catch up.</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E2A4A"/>
        </a:solidFill>
        <a:effectLst/>
      </p:bgPr>
    </p:bg>
    <p:spTree>
      <p:nvGrpSpPr>
        <p:cNvPr id="1" name=""/>
        <p:cNvGrpSpPr/>
        <p:nvPr/>
      </p:nvGrpSpPr>
      <p:grpSpPr/>
      <p:sp>
        <p:nvSpPr>
          <p:cNvPr id="2" name="TextBox 1"/>
          <p:cNvSpPr txBox="1"/>
          <p:nvPr/>
        </p:nvSpPr>
        <p:spPr>
          <a:xfrm>
            <a:off x="822960" y="2011680"/>
            <a:ext cx="10058400" cy="822960"/>
          </a:xfrm>
          <a:prstGeom prst="rect">
            <a:avLst/>
          </a:prstGeom>
          <a:noFill/>
        </p:spPr>
        <p:txBody>
          <a:bodyPr wrap="square">
            <a:spAutoFit/>
          </a:bodyPr>
          <a:lstStyle/>
          <a:p>
            <a:pPr algn="l">
              <a:lnSpc>
                <a:spcPct val="115000"/>
              </a:lnSpc>
            </a:pPr>
            <a:r>
              <a:rPr sz="3400" b="1" i="0">
                <a:solidFill>
                  <a:srgbClr val="FFFFFF"/>
                </a:solidFill>
                <a:latin typeface="Manrope"/>
              </a:rPr>
              <a:t>Take This Further</a:t>
            </a:r>
          </a:p>
        </p:txBody>
      </p:sp>
      <p:sp>
        <p:nvSpPr>
          <p:cNvPr id="3" name="TextBox 2"/>
          <p:cNvSpPr txBox="1"/>
          <p:nvPr/>
        </p:nvSpPr>
        <p:spPr>
          <a:xfrm>
            <a:off x="822960" y="2880360"/>
            <a:ext cx="10058400" cy="1371600"/>
          </a:xfrm>
          <a:prstGeom prst="rect">
            <a:avLst/>
          </a:prstGeom>
          <a:noFill/>
        </p:spPr>
        <p:txBody>
          <a:bodyPr wrap="square">
            <a:spAutoFit/>
          </a:bodyPr>
          <a:lstStyle/>
          <a:p>
            <a:pPr algn="l">
              <a:lnSpc>
                <a:spcPct val="140000"/>
              </a:lnSpc>
            </a:pPr>
            <a:r>
              <a:rPr sz="2000" b="0" i="0">
                <a:solidFill>
                  <a:srgbClr val="C9D0E0"/>
                </a:solidFill>
                <a:latin typeface="IBM Plex Sans"/>
              </a:rPr>
              <a:t>The full course — 11 written lessons, worked examples and free auto-marked quizzes — is free at:</a:t>
            </a:r>
          </a:p>
          <a:p>
            <a:pPr algn="l">
              <a:lnSpc>
                <a:spcPct val="140000"/>
              </a:lnSpc>
            </a:pPr>
            <a:r>
              <a:rPr sz="2000" b="0" i="0">
                <a:solidFill>
                  <a:srgbClr val="C9D0E0"/>
                </a:solidFill>
                <a:latin typeface="IBM Plex Sans"/>
              </a:rPr>
              <a:t>marketingteacher.com/courses/foundations-of-marketing/</a:t>
            </a:r>
          </a:p>
        </p:txBody>
      </p:sp>
      <p:sp>
        <p:nvSpPr>
          <p:cNvPr id="4" name="TextBox 3"/>
          <p:cNvSpPr txBox="1"/>
          <p:nvPr/>
        </p:nvSpPr>
        <p:spPr>
          <a:xfrm>
            <a:off x="822960" y="4572000"/>
            <a:ext cx="10058400" cy="914400"/>
          </a:xfrm>
          <a:prstGeom prst="rect">
            <a:avLst/>
          </a:prstGeom>
          <a:noFill/>
        </p:spPr>
        <p:txBody>
          <a:bodyPr wrap="square">
            <a:spAutoFit/>
          </a:bodyPr>
          <a:lstStyle/>
          <a:p>
            <a:pPr algn="l">
              <a:lnSpc>
                <a:spcPct val="130000"/>
              </a:lnSpc>
            </a:pPr>
            <a:r>
              <a:rPr sz="1400" b="0" i="0">
                <a:solidFill>
                  <a:srgbClr val="9AA3B8"/>
                </a:solidFill>
                <a:latin typeface="IBM Plex Sans"/>
              </a:rPr>
              <a:t>Free to use and adapt under a Creative Commons Attribution 4.0 licence (CC BY 4.0) — please keep this attribution slide when sharing.</a:t>
            </a:r>
          </a:p>
        </p:txBody>
      </p:sp>
      <p:sp>
        <p:nvSpPr>
          <p:cNvPr id="5" name="TextBox 4"/>
          <p:cNvSpPr txBox="1"/>
          <p:nvPr/>
        </p:nvSpPr>
        <p:spPr>
          <a:xfrm>
            <a:off x="822960" y="5989320"/>
            <a:ext cx="9144000" cy="457200"/>
          </a:xfrm>
          <a:prstGeom prst="rect">
            <a:avLst/>
          </a:prstGeom>
          <a:noFill/>
        </p:spPr>
        <p:txBody>
          <a:bodyPr wrap="square">
            <a:spAutoFit/>
          </a:bodyPr>
          <a:lstStyle/>
          <a:p>
            <a:pPr algn="l">
              <a:lnSpc>
                <a:spcPct val="115000"/>
              </a:lnSpc>
            </a:pPr>
            <a:r>
              <a:rPr sz="1200" b="0" i="0">
                <a:solidFill>
                  <a:srgbClr val="7A849C"/>
                </a:solidFill>
                <a:latin typeface="IBM Plex Sans"/>
              </a:rPr>
              <a:t>© Marketing Teacher — marketingteacher.com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05 Segmentation Targeting Positioning Stp — Marketing Teacher</dc:title>
  <dc:subject/>
  <dc:creator>Tim Friesner, Marketing Teacher</dc:creator>
  <cp:keywords>marketing, teaching resource, CC BY 4.0, Marketing Teacher</cp:keywords>
  <dc:description>Licensed under Creative Commons Attribution 4.0 International (CC BY 4.0). https://creativecommons.org/licenses/by/4.0/ — Source: https://marketingteacher.com/teachers/</dc:description>
  <cp:lastModifiedBy>Marketing Teacher</cp:lastModifiedBy>
  <cp:revision>1</cp:revision>
  <dcterms:created xsi:type="dcterms:W3CDTF">2026-09-08T00:00:00Z</dcterms:created>
  <dcterms:modified xsi:type="dcterms:W3CDTF">2026-09-23T20:56:15Z</dcterms:modified>
  <cp:category>Marketing education — teaching resource</cp:category>
</cp:coreProperties>
</file>