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7C8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FOUNDATIONS OF MARKETING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173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FFFFFF"/>
                </a:solidFill>
                <a:latin typeface="Manrope"/>
              </a:rPr>
              <a:t>MODULE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83080"/>
            <a:ext cx="1060704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1" i="0">
                <a:solidFill>
                  <a:srgbClr val="FFFFFF"/>
                </a:solidFill>
                <a:latin typeface="Manrope"/>
              </a:rPr>
              <a:t>The Marketing Mix II — Place, Promotion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31920"/>
            <a:ext cx="100584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700" b="0" i="0">
                <a:solidFill>
                  <a:srgbClr val="C9D0E0"/>
                </a:solidFill>
                <a:latin typeface="IBM Plex Sans"/>
              </a:rPr>
              <a:t>Explain how distribution channels work and describe the elements of the promotions mix.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98932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 i="0">
                <a:solidFill>
                  <a:srgbClr val="9AA3B8"/>
                </a:solidFill>
                <a:latin typeface="IBM Plex Sans"/>
              </a:rPr>
              <a:t>A free lesson deck for teachers · marketingteacher.com/teachers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27C82"/>
                </a:solidFill>
                <a:latin typeface="Manrope"/>
              </a:rPr>
              <a:t>MODULE 7  ·  The Marketing Mix II — Place, Promotion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05156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rgbClr val="1E2A4A"/>
                </a:solidFill>
                <a:latin typeface="Manrope"/>
              </a:rPr>
              <a:t>Lesson at a Glance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51206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1.  Learning objective &amp; key vocabulary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2.  Why this matters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3.  Warm-up discussion question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4.  Three core concepts, with examples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5.  Visual model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6.  A common mistake to avoid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72200" y="1828800"/>
            <a:ext cx="51206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Two more discussion questions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Mini case study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Teaching outline for this lesson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Classroom activity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Check for understanding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Recap &amp; homework / extension task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7 of 11 · Foundations of Marketing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27C82"/>
                </a:solidFill>
                <a:latin typeface="Manrope"/>
              </a:rPr>
              <a:t>MODULE 7  ·  The Marketing Mix II — Place, Promotion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27C82"/>
                </a:solidFill>
                <a:latin typeface="Manrope"/>
              </a:rPr>
              <a:t>LEARNING OBJECTIVE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i="1">
                <a:solidFill>
                  <a:srgbClr val="5B6478"/>
                </a:solidFill>
                <a:latin typeface="IBM Plex Sans"/>
              </a:rPr>
              <a:t>By the end of this lesson, students will be able to: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331720"/>
            <a:ext cx="10515600" cy="2103120"/>
          </a:xfrm>
          <a:prstGeom prst="roundRect">
            <a:avLst>
              <a:gd name="adj" fmla="val 6000"/>
            </a:avLst>
          </a:prstGeom>
          <a:solidFill>
            <a:srgbClr val="E0F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2960" y="2331720"/>
            <a:ext cx="82296" cy="2103120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606040"/>
            <a:ext cx="9784080" cy="1645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35000"/>
              </a:lnSpc>
            </a:pPr>
            <a:r>
              <a:rPr sz="2400" b="1" i="0">
                <a:solidFill>
                  <a:srgbClr val="1E2A4A"/>
                </a:solidFill>
                <a:latin typeface="Manrope"/>
              </a:rPr>
              <a:t>Explain how distribution channels work and describe the elements of the promotions mix.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7 of 11 · Foundations of Marketing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27C82"/>
                </a:solidFill>
                <a:latin typeface="Manrope"/>
              </a:rPr>
              <a:t>MODULE 7  ·  The Marketing Mix II — Place, Promotion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27C82"/>
                </a:solidFill>
                <a:latin typeface="Manrope"/>
              </a:rPr>
              <a:t>KEY VOCABULARY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5B6478"/>
                </a:solidFill>
                <a:latin typeface="IBM Plex Sans"/>
              </a:rPr>
              <a:t>Introduce these terms before moving into the core concepts.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28600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2960" y="2286000"/>
            <a:ext cx="54864" cy="777240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28600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Distribution channel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4360" y="228600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4360" y="2286000"/>
            <a:ext cx="54864" cy="777240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87240" y="228600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Intermediary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85759" y="228600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985759" y="2286000"/>
            <a:ext cx="54864" cy="777240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68639" y="228600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Promotions mix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324612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22960" y="3246120"/>
            <a:ext cx="54864" cy="777240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05840" y="324612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Advertising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404360" y="324612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404360" y="3246120"/>
            <a:ext cx="54864" cy="777240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87240" y="324612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PR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985759" y="324612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985759" y="3246120"/>
            <a:ext cx="54864" cy="777240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68639" y="324612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Sales promotion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22960" y="420624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22960" y="4206240"/>
            <a:ext cx="54864" cy="777240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05840" y="420624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Personal selling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404360" y="420624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404360" y="4206240"/>
            <a:ext cx="54864" cy="777240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87240" y="420624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Direct marketing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7 of 11 · Foundations of Marketing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21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2801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WHY THIS MATTERS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828800"/>
            <a:ext cx="100584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2400" b="1" i="0">
                <a:solidFill>
                  <a:srgbClr val="FFFFFF"/>
                </a:solidFill>
                <a:latin typeface="Manrope"/>
              </a:rPr>
              <a:t>Product and Price decide what's on offer and for how much; Place and Promotion decide whether customers can actually get it and whether they even know it exists. Both are essential completions of the mix.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98932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 i="0">
                <a:solidFill>
                  <a:srgbClr val="9AA3B8"/>
                </a:solidFill>
                <a:latin typeface="IBM Plex Sans"/>
              </a:rPr>
              <a:t>Module 7 of 11 · Foundations of Marketing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7C8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3716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WARM-UP QUESTION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96596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7000" b="1" i="0">
                <a:solidFill>
                  <a:srgbClr val="FFFFFF"/>
                </a:solidFill>
                <a:latin typeface="Manrope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743200"/>
            <a:ext cx="1033272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2800" b="1" i="0">
                <a:solidFill>
                  <a:srgbClr val="FFFFFF"/>
                </a:solidFill>
                <a:latin typeface="Manrope"/>
              </a:rPr>
              <a:t>Why might a company choose to sell only online rather than through shops?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98932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C9D0E0"/>
                </a:solidFill>
                <a:latin typeface="IBM Plex Sans"/>
              </a:rPr>
              <a:t>Ask this before you begin — take a few answers before revealing the module.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27C82"/>
                </a:solidFill>
                <a:latin typeface="Manrope"/>
              </a:rPr>
              <a:t>MODULE 7  ·  The Marketing Mix II — Place, Promotion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27C82"/>
                </a:solidFill>
                <a:latin typeface="Manrope"/>
              </a:rPr>
              <a:t>CORE CONCEPT 1 OF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81328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rgbClr val="1E2A4A"/>
                </a:solidFill>
                <a:latin typeface="Manrope"/>
              </a:rPr>
              <a:t>Distribution channels move a product to the customer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331720"/>
            <a:ext cx="105156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700" b="0" i="0">
                <a:solidFill>
                  <a:srgbClr val="16192B"/>
                </a:solidFill>
                <a:latin typeface="IBM Plex Sans"/>
              </a:rPr>
              <a:t>A direct channel sells producer-to-consumer with no middle steps; an indirect channel uses one or more intermediaries such as wholesalers or retailers.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4114800"/>
            <a:ext cx="10515600" cy="1737360"/>
          </a:xfrm>
          <a:prstGeom prst="roundRect">
            <a:avLst>
              <a:gd name="adj" fmla="val 6000"/>
            </a:avLst>
          </a:prstGeom>
          <a:solidFill>
            <a:srgbClr val="E0F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60" y="4114800"/>
            <a:ext cx="82296" cy="1737360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4315968"/>
            <a:ext cx="9966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127C82"/>
                </a:solidFill>
                <a:latin typeface="Manrope"/>
              </a:rPr>
              <a:t>EXAMPLE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4663440"/>
            <a:ext cx="99669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A farm shop selling its own produce is direct; that same produce sold through a supermarket chain is indirect.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7 of 11 · Foundations of Marketing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27C82"/>
                </a:solidFill>
                <a:latin typeface="Manrope"/>
              </a:rPr>
              <a:t>MODULE 7  ·  The Marketing Mix II — Place, Promotion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27C82"/>
                </a:solidFill>
                <a:latin typeface="Manrope"/>
              </a:rPr>
              <a:t>CORE CONCEPT 2 OF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81328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rgbClr val="1E2A4A"/>
                </a:solidFill>
                <a:latin typeface="Manrope"/>
              </a:rPr>
              <a:t>Intermediaries add real value, at a cost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331720"/>
            <a:ext cx="105156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700" b="0" i="0">
                <a:solidFill>
                  <a:srgbClr val="16192B"/>
                </a:solidFill>
                <a:latin typeface="IBM Plex Sans"/>
              </a:rPr>
              <a:t>Wholesalers and retailers provide reach, storage, and convenience the producer would otherwise have to build itself — in exchange for a margin.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4114800"/>
            <a:ext cx="10515600" cy="1737360"/>
          </a:xfrm>
          <a:prstGeom prst="roundRect">
            <a:avLst>
              <a:gd name="adj" fmla="val 6000"/>
            </a:avLst>
          </a:prstGeom>
          <a:solidFill>
            <a:srgbClr val="E0F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60" y="4114800"/>
            <a:ext cx="82296" cy="1737360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4315968"/>
            <a:ext cx="9966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127C82"/>
                </a:solidFill>
                <a:latin typeface="Manrope"/>
              </a:rPr>
              <a:t>EXAMPLE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4663440"/>
            <a:ext cx="99669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A small skincare brand reaching thousands of stores through a distributor could never build that shelf presence alone.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7 of 11 · Foundations of Marketing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27C82"/>
                </a:solidFill>
                <a:latin typeface="Manrope"/>
              </a:rPr>
              <a:t>MODULE 7  ·  The Marketing Mix II — Place, Promotion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27C82"/>
                </a:solidFill>
                <a:latin typeface="Manrope"/>
              </a:rPr>
              <a:t>CORE CONCEPT 3 OF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81328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rgbClr val="1E2A4A"/>
                </a:solidFill>
                <a:latin typeface="Manrope"/>
              </a:rPr>
              <a:t>The promotions mix has several tools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331720"/>
            <a:ext cx="105156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700" b="0" i="0">
                <a:solidFill>
                  <a:srgbClr val="16192B"/>
                </a:solidFill>
                <a:latin typeface="IBM Plex Sans"/>
              </a:rPr>
              <a:t>Advertising, public relations, sales promotion, personal selling and direct marketing each work differently and suit different goals and budgets.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4114800"/>
            <a:ext cx="10515600" cy="1737360"/>
          </a:xfrm>
          <a:prstGeom prst="roundRect">
            <a:avLst>
              <a:gd name="adj" fmla="val 6000"/>
            </a:avLst>
          </a:prstGeom>
          <a:solidFill>
            <a:srgbClr val="E0F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60" y="4114800"/>
            <a:ext cx="82296" cy="1737360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4315968"/>
            <a:ext cx="9966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127C82"/>
                </a:solidFill>
                <a:latin typeface="Manrope"/>
              </a:rPr>
              <a:t>EXAMPLE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4663440"/>
            <a:ext cx="99669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A supermarket might use advertising for brand awareness and sales promotion (a discount) to drive this week's footfall.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7 of 11 · Foundations of Marketing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27C82"/>
                </a:solidFill>
                <a:latin typeface="Manrope"/>
              </a:rPr>
              <a:t>MODULE 7  ·  The Marketing Mix II — Place, Promotion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27C82"/>
                </a:solidFill>
                <a:latin typeface="Manrope"/>
              </a:rPr>
              <a:t>VISUAL MODEL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600200"/>
            <a:ext cx="5157216" cy="2139696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600200"/>
            <a:ext cx="64008" cy="2139696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746504"/>
            <a:ext cx="47457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1500" b="1" i="0">
                <a:solidFill>
                  <a:srgbClr val="127C82"/>
                </a:solidFill>
                <a:latin typeface="Manrope"/>
              </a:rPr>
              <a:t>Advertising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2130552"/>
            <a:ext cx="4745736" cy="1453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16192B"/>
                </a:solidFill>
                <a:latin typeface="IBM Plex Sans"/>
              </a:rPr>
              <a:t>Paid, mass-reach brand messaging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81344" y="1600200"/>
            <a:ext cx="5157216" cy="2139696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181344" y="1600200"/>
            <a:ext cx="64008" cy="2139696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9944" y="1746504"/>
            <a:ext cx="47457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1500" b="1" i="0">
                <a:solidFill>
                  <a:srgbClr val="127C82"/>
                </a:solidFill>
                <a:latin typeface="Manrope"/>
              </a:rPr>
              <a:t>PR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9944" y="2130552"/>
            <a:ext cx="4745736" cy="1453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16192B"/>
                </a:solidFill>
                <a:latin typeface="IBM Plex Sans"/>
              </a:rPr>
              <a:t>Managed reputation, earned coverage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3941064"/>
            <a:ext cx="5157216" cy="2139696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2960" y="3941064"/>
            <a:ext cx="64008" cy="2139696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51560" y="4087368"/>
            <a:ext cx="47457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1500" b="1" i="0">
                <a:solidFill>
                  <a:srgbClr val="127C82"/>
                </a:solidFill>
                <a:latin typeface="Manrope"/>
              </a:rPr>
              <a:t>Sales Promotion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1560" y="4471416"/>
            <a:ext cx="4745736" cy="1453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16192B"/>
                </a:solidFill>
                <a:latin typeface="IBM Plex Sans"/>
              </a:rPr>
              <a:t>Short-term incentives to buy now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81344" y="3941064"/>
            <a:ext cx="5157216" cy="2139696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181344" y="3941064"/>
            <a:ext cx="64008" cy="2139696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9944" y="4087368"/>
            <a:ext cx="47457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1500" b="1" i="0">
                <a:solidFill>
                  <a:srgbClr val="127C82"/>
                </a:solidFill>
                <a:latin typeface="Manrope"/>
              </a:rPr>
              <a:t>Personal Selling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9944" y="4471416"/>
            <a:ext cx="4745736" cy="1453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16192B"/>
                </a:solidFill>
                <a:latin typeface="IBM Plex Sans"/>
              </a:rPr>
              <a:t>Direct, one-to-one persuasion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7 of 11 · Foundations of Marketing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27C82"/>
                </a:solidFill>
                <a:latin typeface="Manrope"/>
              </a:rPr>
              <a:t>MODULE 7  ·  The Marketing Mix II — Place, Promotion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22960" y="1463040"/>
            <a:ext cx="10515600" cy="3108960"/>
          </a:xfrm>
          <a:prstGeom prst="roundRect">
            <a:avLst>
              <a:gd name="adj" fmla="val 6000"/>
            </a:avLst>
          </a:prstGeom>
          <a:solidFill>
            <a:srgbClr val="FBE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1463040"/>
            <a:ext cx="82296" cy="310896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1783080"/>
            <a:ext cx="9784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D9722F"/>
                </a:solidFill>
                <a:latin typeface="Manrope"/>
              </a:rPr>
              <a:t>COMMON MISTAKE TO AVOID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2331720"/>
            <a:ext cx="978408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1" i="0">
                <a:solidFill>
                  <a:srgbClr val="5A2E10"/>
                </a:solidFill>
                <a:latin typeface="Manrope"/>
              </a:rPr>
              <a:t>Treating "promotion" as just advertising — it's an entire mix of five different tools, each suited to different goals.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7 of 11 · Foundations of Marketing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27C82"/>
                </a:solidFill>
                <a:latin typeface="Manrope"/>
              </a:rPr>
              <a:t>MODULE 7  ·  The Marketing Mix II — Place, Promotion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27C82"/>
                </a:solidFill>
                <a:latin typeface="Manrope"/>
              </a:rPr>
              <a:t>DISCUSSION QUESTION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33272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600" b="1" i="0">
                <a:solidFill>
                  <a:srgbClr val="1E2A4A"/>
                </a:solidFill>
                <a:latin typeface="Manrope"/>
              </a:rPr>
              <a:t>Why might a business selling directly online still choose to also sell through a retailer?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7 of 11 · Foundations of Marketing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27C82"/>
                </a:solidFill>
                <a:latin typeface="Manrope"/>
              </a:rPr>
              <a:t>MODULE 7  ·  The Marketing Mix II — Place, Promotion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27C82"/>
                </a:solidFill>
                <a:latin typeface="Manrope"/>
              </a:rPr>
              <a:t>DISCUSSION QUESTION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33272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600" b="1" i="0">
                <a:solidFill>
                  <a:srgbClr val="1E2A4A"/>
                </a:solidFill>
                <a:latin typeface="Manrope"/>
              </a:rPr>
              <a:t>Which promotions-mix tool would suit a brand-new local bakery best, and why?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7 of 11 · Foundations of Marketing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27C82"/>
                </a:solidFill>
                <a:latin typeface="Manrope"/>
              </a:rPr>
              <a:t>MODULE 7  ·  The Marketing Mix II — Place, Promotion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27C82"/>
                </a:solidFill>
                <a:latin typeface="Manrope"/>
              </a:rPr>
              <a:t>MINI CASE STUDY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554480"/>
            <a:ext cx="10515600" cy="42062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554480"/>
            <a:ext cx="82296" cy="4206240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1874519"/>
            <a:ext cx="978408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800" b="0" i="0">
                <a:solidFill>
                  <a:srgbClr val="16192B"/>
                </a:solidFill>
                <a:latin typeface="IBM Plex Sans"/>
              </a:rPr>
              <a:t>A craft brewery sold only direct-to-consumer online at first (full margin, full control), then added a distribution deal with a regional retailer once it needed more reach than its own website could deliver — trading some margin for volume and visibility.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7 of 11 · Foundations of Marketing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27C82"/>
                </a:solidFill>
                <a:latin typeface="Manrope"/>
              </a:rPr>
              <a:t>MODULE 7  ·  The Marketing Mix II — Place, Promotion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27C82"/>
                </a:solidFill>
                <a:latin typeface="Manrope"/>
              </a:rPr>
              <a:t>TEACHING OUTLINE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6304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5B6478"/>
                </a:solidFill>
                <a:latin typeface="IBM Plex Sans"/>
              </a:rPr>
              <a:t>A suggested path through this lesson's core material.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987552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800"/>
              </a:spcAft>
            </a:pPr>
            <a:r>
              <a:rPr sz="1900">
                <a:solidFill>
                  <a:srgbClr val="16192B"/>
                </a:solidFill>
                <a:latin typeface="IBM Plex Sans"/>
              </a:rPr>
              <a:t>1.  Map a simple distribution channel from producer to consumer.</a:t>
            </a:r>
          </a:p>
          <a:p>
            <a:pPr>
              <a:lnSpc>
                <a:spcPct val="150000"/>
              </a:lnSpc>
              <a:spcAft>
                <a:spcPts val="1800"/>
              </a:spcAft>
            </a:pPr>
            <a:r>
              <a:rPr sz="1900">
                <a:solidFill>
                  <a:srgbClr val="16192B"/>
                </a:solidFill>
                <a:latin typeface="IBM Plex Sans"/>
              </a:rPr>
              <a:t>2.  Discuss direct vs indirect distribution trade-offs.</a:t>
            </a:r>
          </a:p>
          <a:p>
            <a:pPr>
              <a:lnSpc>
                <a:spcPct val="150000"/>
              </a:lnSpc>
              <a:spcAft>
                <a:spcPts val="1800"/>
              </a:spcAft>
            </a:pPr>
            <a:r>
              <a:rPr sz="1900">
                <a:solidFill>
                  <a:srgbClr val="16192B"/>
                </a:solidFill>
                <a:latin typeface="IBM Plex Sans"/>
              </a:rPr>
              <a:t>3.  Introduce the promotions mix elements with a real example of each.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7 of 11 · Foundations of Marketing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27C82"/>
                </a:solidFill>
                <a:latin typeface="Manrope"/>
              </a:rPr>
              <a:t>MODULE 7  ·  The Marketing Mix II — Place, Promotion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480560"/>
          </a:xfrm>
          <a:prstGeom prst="roundRect">
            <a:avLst>
              <a:gd name="adj" fmla="val 6000"/>
            </a:avLst>
          </a:prstGeom>
          <a:solidFill>
            <a:srgbClr val="E0F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1280160"/>
            <a:ext cx="82296" cy="4480560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1554480"/>
            <a:ext cx="9784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127C82"/>
                </a:solidFill>
                <a:latin typeface="Manrope"/>
              </a:rPr>
              <a:t>CLASSROOM ACTIVITY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2103120"/>
            <a:ext cx="978408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2100" b="0" i="0">
                <a:solidFill>
                  <a:srgbClr val="16192B"/>
                </a:solidFill>
                <a:latin typeface="IBM Plex Sans"/>
              </a:rPr>
              <a:t>Groups design a mini promotional plan, using two promotions-mix tools, for a new product launch.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7 of 11 · Foundations of Marketing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27C82"/>
                </a:solidFill>
                <a:latin typeface="Manrope"/>
              </a:rPr>
              <a:t>MODULE 7  ·  The Marketing Mix II — Place, Promotion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27C82"/>
                </a:solidFill>
                <a:latin typeface="Manrope"/>
              </a:rPr>
              <a:t>CHECK FOR UNDERSTANDING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600200"/>
            <a:ext cx="10515600" cy="201168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600200"/>
            <a:ext cx="73152" cy="2011680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828800"/>
            <a:ext cx="987552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Cold-call a student to restate this lesson's objective in their own words:</a:t>
            </a:r>
          </a:p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“Explain how distribution channels work and describe the elements of the promotions mix.”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3840480"/>
            <a:ext cx="10515600" cy="1371600"/>
          </a:xfrm>
          <a:prstGeom prst="roundRect">
            <a:avLst>
              <a:gd name="adj" fmla="val 6000"/>
            </a:avLst>
          </a:prstGeom>
          <a:solidFill>
            <a:srgbClr val="E0F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22960" y="3840480"/>
            <a:ext cx="73152" cy="1371600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4041648"/>
            <a:ext cx="98755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600" b="1" i="0">
                <a:solidFill>
                  <a:srgbClr val="1E2A4A"/>
                </a:solidFill>
                <a:latin typeface="Manrope"/>
              </a:rPr>
              <a:t>Listen for correct, natural use of: Distribution channel and Intermediary.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7 of 11 · Foundations of Marketing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7C8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9144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RECAP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103327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2200"/>
              </a:spcAft>
            </a:pPr>
            <a:r>
              <a:rPr sz="2100">
                <a:solidFill>
                  <a:srgbClr val="FFFFFF"/>
                </a:solidFill>
                <a:latin typeface="IBM Plex Sans"/>
              </a:rPr>
              <a:t>1.  Distribution can be direct (producer to consumer) or indirect (through intermediaries).</a:t>
            </a:r>
          </a:p>
          <a:p>
            <a:pPr>
              <a:lnSpc>
                <a:spcPct val="150000"/>
              </a:lnSpc>
              <a:spcAft>
                <a:spcPts val="2200"/>
              </a:spcAft>
            </a:pPr>
            <a:r>
              <a:rPr sz="2100">
                <a:solidFill>
                  <a:srgbClr val="FFFFFF"/>
                </a:solidFill>
                <a:latin typeface="IBM Plex Sans"/>
              </a:rPr>
              <a:t>2.  Intermediaries trade a margin for reach, storage and convenience.</a:t>
            </a:r>
          </a:p>
          <a:p>
            <a:pPr>
              <a:lnSpc>
                <a:spcPct val="150000"/>
              </a:lnSpc>
              <a:spcAft>
                <a:spcPts val="2200"/>
              </a:spcAft>
            </a:pPr>
            <a:r>
              <a:rPr sz="2100">
                <a:solidFill>
                  <a:srgbClr val="FFFFFF"/>
                </a:solidFill>
                <a:latin typeface="IBM Plex Sans"/>
              </a:rPr>
              <a:t>3.  The promotions mix includes advertising, PR, sales promotion, personal selling and direct marketing.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98932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 i="0">
                <a:solidFill>
                  <a:srgbClr val="C9D0E0"/>
                </a:solidFill>
                <a:latin typeface="IBM Plex Sans"/>
              </a:rPr>
              <a:t>Module 7 of 11 · Foundations of Marketing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27C82"/>
                </a:solidFill>
                <a:latin typeface="Manrope"/>
              </a:rPr>
              <a:t>MODULE 7  ·  The Marketing Mix II — Place, Promotion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27C82"/>
                </a:solidFill>
                <a:latin typeface="Manrope"/>
              </a:rPr>
              <a:t>HOMEWORK / EXTENSION TASK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10515600" cy="2377440"/>
          </a:xfrm>
          <a:prstGeom prst="roundRect">
            <a:avLst>
              <a:gd name="adj" fmla="val 6000"/>
            </a:avLst>
          </a:prstGeom>
          <a:solidFill>
            <a:srgbClr val="E0F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828800"/>
            <a:ext cx="82296" cy="2377440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2148840"/>
            <a:ext cx="978408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1" i="0">
                <a:solidFill>
                  <a:srgbClr val="1E2A4A"/>
                </a:solidFill>
                <a:latin typeface="Manrope"/>
              </a:rPr>
              <a:t>Choose a product and design a mini promotional plan using two different promotions-mix tools.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7 of 11 · Foundations of Marketing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92024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FULL LESSON &amp; AUTO-MARKED QUIZ - FREE COURSE ONLINE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468880"/>
            <a:ext cx="1033272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 i="0">
                <a:solidFill>
                  <a:srgbClr val="FFFFFF"/>
                </a:solidFill>
                <a:latin typeface="Manrope"/>
              </a:rPr>
              <a:t>marketingteacher.com/courses/foundations-of-marketing/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84048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C9D0E0"/>
                </a:solidFill>
                <a:latin typeface="IBM Plex Sans"/>
              </a:rPr>
              <a:t>Assign this as independent reading, revision, or a way for absent students to catch up.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011680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 i="0">
                <a:solidFill>
                  <a:srgbClr val="FFFFFF"/>
                </a:solidFill>
                <a:latin typeface="Manrope"/>
              </a:rPr>
              <a:t>Take This Further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880360"/>
            <a:ext cx="10058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rgbClr val="C9D0E0"/>
                </a:solidFill>
                <a:latin typeface="IBM Plex Sans"/>
              </a:rPr>
              <a:t>The full course — 11 written lessons, worked examples and free auto-marked quizzes — is free at:</a:t>
            </a:r>
          </a:p>
          <a:p>
            <a:pPr algn="l">
              <a:lnSpc>
                <a:spcPct val="140000"/>
              </a:lnSpc>
            </a:pPr>
            <a:r>
              <a:rPr sz="2000" b="0" i="0">
                <a:solidFill>
                  <a:srgbClr val="C9D0E0"/>
                </a:solidFill>
                <a:latin typeface="IBM Plex Sans"/>
              </a:rPr>
              <a:t>marketingteacher.com/courses/foundations-of-marketing/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5720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 i="0">
                <a:solidFill>
                  <a:srgbClr val="9AA3B8"/>
                </a:solidFill>
                <a:latin typeface="IBM Plex Sans"/>
              </a:rPr>
              <a:t>Free to use and adapt under a Creative Commons Attribution 4.0 licence (CC BY 4.0) — please keep this attribution slide when sharing.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98932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7A849C"/>
                </a:solidFill>
                <a:latin typeface="IBM Plex Sans"/>
              </a:rPr>
              <a:t>© Marketing Teacher — marketingteacher.com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07 The Marketing Mix Ii Place Promotion — Marketing Teacher</dc:title>
  <dc:subject/>
  <dc:creator>Tim Friesner, Marketing Teacher</dc:creator>
  <cp:keywords>marketing, teaching resource, CC BY 4.0, Marketing Teacher</cp:keywords>
  <dc:description>Licensed under Creative Commons Attribution 4.0 International (CC BY 4.0). https://creativecommons.org/licenses/by/4.0/ — Source: https://marketingteacher.com/teachers/</dc:description>
  <cp:lastModifiedBy>Marketing Teacher</cp:lastModifiedBy>
  <cp:revision>1</cp:revision>
  <dcterms:created xsi:type="dcterms:W3CDTF">2026-09-08T00:00:00Z</dcterms:created>
  <dcterms:modified xsi:type="dcterms:W3CDTF">2026-09-23T20:56:15Z</dcterms:modified>
  <cp:category>Marketing education — teaching resource</cp:category>
</cp:coreProperties>
</file>