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A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FOUNDATIONS OF MARKETING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Manrope"/>
              </a:rPr>
              <a:t>MODULE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i="0">
                <a:solidFill>
                  <a:srgbClr val="FFFFFF"/>
                </a:solidFill>
                <a:latin typeface="Manrope"/>
              </a:rPr>
              <a:t>The Extended Mix (7Ps) — People, Process, Physical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058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 i="0">
                <a:solidFill>
                  <a:srgbClr val="C9D0E0"/>
                </a:solidFill>
                <a:latin typeface="IBM Plex Sans"/>
              </a:rPr>
              <a:t>Explain why the marketing mix was extended for services, and define People, Process and Physical Evidence.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A free lesson deck for teachers · marketingteacher.com/teachers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Lesson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1.  Learning objective &amp; key vocabulary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2.  Why this matters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3.  Warm-up discussion question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4.  Three core concepts, with examples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5.  Visual model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6.  A common mistake to avoid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Two more discussion questions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Mini case study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Teaching outline for this lesson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Classroom activity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Check for understanding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Recap &amp; homework / extension task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8A93B"/>
                </a:solidFill>
                <a:latin typeface="Manrope"/>
              </a:rPr>
              <a:t>LEARNING OBJECTIVE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1">
                <a:solidFill>
                  <a:srgbClr val="5B6478"/>
                </a:solidFill>
                <a:latin typeface="IBM Plex Sans"/>
              </a:rPr>
              <a:t>By the end of this lesson, students will be able to: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331720"/>
            <a:ext cx="10515600" cy="2103120"/>
          </a:xfrm>
          <a:prstGeom prst="roundRect">
            <a:avLst>
              <a:gd name="adj" fmla="val 6000"/>
            </a:avLst>
          </a:prstGeom>
          <a:solidFill>
            <a:srgbClr val="FC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331720"/>
            <a:ext cx="82296" cy="210312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606040"/>
            <a:ext cx="97840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35000"/>
              </a:lnSpc>
            </a:pPr>
            <a:r>
              <a:rPr sz="2400" b="1" i="0">
                <a:solidFill>
                  <a:srgbClr val="1E2A4A"/>
                </a:solidFill>
                <a:latin typeface="Manrope"/>
              </a:rPr>
              <a:t>Explain why the marketing mix was extended for services, and define People, Process and Physical Evidence.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8A93B"/>
                </a:solidFill>
                <a:latin typeface="Manrope"/>
              </a:rPr>
              <a:t>KEY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Introduce these terms before moving into the core concepts.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86000"/>
            <a:ext cx="51435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286000"/>
            <a:ext cx="54864" cy="77724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286000"/>
            <a:ext cx="48234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Service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5060" y="2286000"/>
            <a:ext cx="51435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95060" y="2286000"/>
            <a:ext cx="54864" cy="77724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77940" y="2286000"/>
            <a:ext cx="48234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Intangibility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246120"/>
            <a:ext cx="51435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2960" y="3246120"/>
            <a:ext cx="54864" cy="77724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246120"/>
            <a:ext cx="48234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People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5060" y="3246120"/>
            <a:ext cx="51435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95060" y="3246120"/>
            <a:ext cx="54864" cy="77724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77940" y="3246120"/>
            <a:ext cx="48234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Process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4206240"/>
            <a:ext cx="51435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2960" y="4206240"/>
            <a:ext cx="54864" cy="77724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4206240"/>
            <a:ext cx="48234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Physical Evidence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1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WHY THIS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0584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400" b="1" i="0">
                <a:solidFill>
                  <a:srgbClr val="FFFFFF"/>
                </a:solidFill>
                <a:latin typeface="Manrope"/>
              </a:rPr>
              <a:t>The original 4Ps describe a physical product well but leave out something crucial for services: the customer experiences the delivery itself, not just the end result. This module fills that gap.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A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WARM-UP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9659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rgbClr val="FFFFFF"/>
                </a:solidFill>
                <a:latin typeface="Manrope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3327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800" b="1" i="0">
                <a:solidFill>
                  <a:srgbClr val="FFFFFF"/>
                </a:solidFill>
                <a:latin typeface="Manrope"/>
              </a:rPr>
              <a:t>What's the real difference between buying a T-shirt and getting a haircut?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C9D0E0"/>
                </a:solidFill>
                <a:latin typeface="IBM Plex Sans"/>
              </a:rPr>
              <a:t>Ask this before you begin — take a few answers before revealing the module.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8A93B"/>
                </a:solidFill>
                <a:latin typeface="Manrope"/>
              </a:rPr>
              <a:t>CORE CONCEPT 1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Services are intangible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You can't inspect a service before buying it the way you can a physical product, so trust and evidence matter more.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C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E8A93B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You can't try on a haircut before committing to it the way you can try on a jacket.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8A93B"/>
                </a:solidFill>
                <a:latin typeface="Manrope"/>
              </a:rPr>
              <a:t>CORE CONCEPT 2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People and Process shape the experience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Everyone delivering the service, and the steps/systems the customer moves through, together determine service quality just as much as the outcome.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C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E8A93B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The same dental treatment feels completely different depending on how the receptionist, dentist and waiting process all behave.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8A93B"/>
                </a:solidFill>
                <a:latin typeface="Manrope"/>
              </a:rPr>
              <a:t>CORE CONCEPT 3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Physical Evidence lets customers judge in advance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Tangible cues — décor, uniforms, a website's design — signal quality before the service itself is experienced.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C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E8A93B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clean, well-designed website makes an unfamiliar online service feel more trustworthy before a customer has used it at all.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8A93B"/>
                </a:solidFill>
                <a:latin typeface="Manrope"/>
              </a:rPr>
              <a:t>VISUAL MODEL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3371088" cy="448056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00200"/>
            <a:ext cx="64008" cy="448056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746504"/>
            <a:ext cx="295960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E8A93B"/>
                </a:solidFill>
                <a:latin typeface="Manrope"/>
              </a:rPr>
              <a:t>People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130552"/>
            <a:ext cx="2959608" cy="379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Everyone involved in delivering the service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95216" y="1600200"/>
            <a:ext cx="3371088" cy="448056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95216" y="1600200"/>
            <a:ext cx="64008" cy="448056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3816" y="1746504"/>
            <a:ext cx="295960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E8A93B"/>
                </a:solidFill>
                <a:latin typeface="Manrope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3816" y="2130552"/>
            <a:ext cx="2959608" cy="379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The steps and systems the customer experiences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67472" y="1600200"/>
            <a:ext cx="3371088" cy="448056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967472" y="1600200"/>
            <a:ext cx="64008" cy="448056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96072" y="1746504"/>
            <a:ext cx="295960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E8A93B"/>
                </a:solidFill>
                <a:latin typeface="Manrope"/>
              </a:rPr>
              <a:t>Physical Evidence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6072" y="2130552"/>
            <a:ext cx="2959608" cy="379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Tangible cues that signal quality in advance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463040"/>
            <a:ext cx="10515600" cy="31089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463040"/>
            <a:ext cx="82296" cy="31089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7830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COMMON MISTAKE TO AVOID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331720"/>
            <a:ext cx="97840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5A2E10"/>
                </a:solidFill>
                <a:latin typeface="Manrope"/>
              </a:rPr>
              <a:t>Applying the extended mix to every business by default — it earns its keep specifically where a service element exists, not for every product.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8A93B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Think of a service with excellent Physical Evidence but poor People. Would you still trust it?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8A93B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How could a business improve its Process without spending any money?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8A93B"/>
                </a:solidFill>
                <a:latin typeface="Manrope"/>
              </a:rPr>
              <a:t>MINI CASE STUDY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554480"/>
            <a:ext cx="10515600" cy="4206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554480"/>
            <a:ext cx="82296" cy="420624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874519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0" i="0">
                <a:solidFill>
                  <a:srgbClr val="16192B"/>
                </a:solidFill>
                <a:latin typeface="IBM Plex Sans"/>
              </a:rPr>
              <a:t>A local gym had modern equipment (Physical Evidence) but a confusing sign-up process (Process) and unfriendly front-desk staff (People) — members complained about the experience despite loving the equipment itself, showing all three extended-mix elements need to work together.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8A93B"/>
                </a:solidFill>
                <a:latin typeface="Manrope"/>
              </a:rPr>
              <a:t>TEACHING 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A suggested path through this lesson's core material.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98755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1.  Discuss why intangible services need tools beyond the original 4Ps.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2.  Define People and Process with service examples.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3.  Define Physical Evidence and its role in signalling quality before purchase.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480560"/>
          </a:xfrm>
          <a:prstGeom prst="roundRect">
            <a:avLst>
              <a:gd name="adj" fmla="val 6000"/>
            </a:avLst>
          </a:prstGeom>
          <a:solidFill>
            <a:srgbClr val="FC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280160"/>
            <a:ext cx="82296" cy="448056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5544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E8A93B"/>
                </a:solidFill>
                <a:latin typeface="Manrope"/>
              </a:rPr>
              <a:t>CLASSROOM ACTIVITY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103120"/>
            <a:ext cx="97840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2100" b="0" i="0">
                <a:solidFill>
                  <a:srgbClr val="16192B"/>
                </a:solidFill>
                <a:latin typeface="IBM Plex Sans"/>
              </a:rPr>
              <a:t>Students evaluate the People, Process and Physical Evidence of a local service business they've visited.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8A93B"/>
                </a:solidFill>
                <a:latin typeface="Manrope"/>
              </a:rPr>
              <a:t>CHECK FOR UNDERSTANDING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10515600" cy="201168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00200"/>
            <a:ext cx="73152" cy="201168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98755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Cold-call a student to restate this lesson's objective in their own words:</a:t>
            </a:r>
          </a:p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“Explain why the marketing mix was extended for services, and define People, Process and Physical Evidence.”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840480"/>
            <a:ext cx="10515600" cy="1371600"/>
          </a:xfrm>
          <a:prstGeom prst="roundRect">
            <a:avLst>
              <a:gd name="adj" fmla="val 6000"/>
            </a:avLst>
          </a:prstGeom>
          <a:solidFill>
            <a:srgbClr val="FC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3840480"/>
            <a:ext cx="73152" cy="137160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4041648"/>
            <a:ext cx="9875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i="0">
                <a:solidFill>
                  <a:srgbClr val="1E2A4A"/>
                </a:solidFill>
                <a:latin typeface="Manrope"/>
              </a:rPr>
              <a:t>Listen for correct, natural use of: Service and Intangibility.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A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9144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1.  Services are intangible, so customers rely on other signals to judge quality.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2.  People and Process shape the experience of a service as much as its outcome.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3.  Physical Evidence gives customers tangible cues to judge a service before they buy.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8A93B"/>
                </a:solidFill>
                <a:latin typeface="Manrope"/>
              </a:rPr>
              <a:t>MODULE 8  ·  The Extended Mix (7Ps) — People, Process, Physical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8A93B"/>
                </a:solidFill>
                <a:latin typeface="Manrope"/>
              </a:rPr>
              <a:t>HOMEWORK / EXTENSION TASK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10515600" cy="2377440"/>
          </a:xfrm>
          <a:prstGeom prst="roundRect">
            <a:avLst>
              <a:gd name="adj" fmla="val 6000"/>
            </a:avLst>
          </a:prstGeom>
          <a:solidFill>
            <a:srgbClr val="FC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828800"/>
            <a:ext cx="82296" cy="2377440"/>
          </a:xfrm>
          <a:prstGeom prst="rect">
            <a:avLst/>
          </a:prstGeom>
          <a:solidFill>
            <a:srgbClr val="E8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14884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1E2A4A"/>
                </a:solidFill>
                <a:latin typeface="Manrope"/>
              </a:rPr>
              <a:t>Evaluate the People, Process and Physical Evidence of a local service business you've visited recently.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8 of 11 · Foundations of Marketing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9202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FULL LESSON &amp; AUTO-MARKED QUIZ - FREE COURSE ONLINE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468880"/>
            <a:ext cx="103327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 i="0">
                <a:solidFill>
                  <a:srgbClr val="FFFFFF"/>
                </a:solidFill>
                <a:latin typeface="Manrope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8404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C9D0E0"/>
                </a:solidFill>
                <a:latin typeface="IBM Plex Sans"/>
              </a:rPr>
              <a:t>Assign this as independent reading, revision, or a way for absent students to catch 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Manrope"/>
              </a:rPr>
              <a:t>Take This Further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88036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The full course — 11 written lessons, worked examples and free auto-marked quizzes — is free at:</a:t>
            </a:r>
          </a:p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5720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 i="0">
                <a:solidFill>
                  <a:srgbClr val="9AA3B8"/>
                </a:solidFill>
                <a:latin typeface="IBM Plex Sans"/>
              </a:rPr>
              <a:t>Free to use and adapt under a Creative Commons Attribution 4.0 licence (CC BY 4.0) — please keep this attribution slide when sharing.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7A849C"/>
                </a:solidFill>
                <a:latin typeface="IBM Plex Sans"/>
              </a:rPr>
              <a:t>© Marketing Teacher — marketingteacher.com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08 The Extended Mix 7Ps People Process Physical Evidence — Marketing Teacher</dc:title>
  <dc:subject/>
  <dc:creator>Tim Friesner, Marketing Teacher</dc:creator>
  <cp:keywords>marketing, teaching resource, CC BY 4.0, Marketing Teacher</cp:keywords>
  <dc:description>Licensed under Creative Commons Attribution 4.0 International (CC BY 4.0). https://creativecommons.org/licenses/by/4.0/ — Source: https://marketingteacher.com/teachers/</dc:description>
  <cp:lastModifiedBy>Marketing Teacher</cp:lastModifiedBy>
  <cp:revision>1</cp:revision>
  <dcterms:created xsi:type="dcterms:W3CDTF">2026-09-08T00:00:00Z</dcterms:created>
  <dcterms:modified xsi:type="dcterms:W3CDTF">2026-09-23T20:56:15Z</dcterms:modified>
  <cp:category>Marketing education — teaching resource</cp:category>
</cp:coreProperties>
</file>