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FOUNDATIONS OF MARKETING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MODULE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 i="0">
                <a:solidFill>
                  <a:srgbClr val="FFFFFF"/>
                </a:solidFill>
                <a:latin typeface="Manrope"/>
              </a:rPr>
              <a:t>Branding &amp; Positioning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9D0E0"/>
                </a:solidFill>
                <a:latin typeface="IBM Plex Sans"/>
              </a:rPr>
              <a:t>Define a brand, explain brand equity, and describe brand extension strategy.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A free lesson deck for teachers · marketingteacher.com/teachers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05156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Lesson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1.  Learning objective &amp; key vocabulary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2.  Why this matters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3.  Warm-up discussion question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4.  Three core concepts, with examples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5.  Visual model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6.  A common mistake to 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82880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Two more discussion questions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Mini case study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Teaching outline for this lesson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Classroom activity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Check for understanding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sz="1600">
                <a:solidFill>
                  <a:srgbClr val="16192B"/>
                </a:solidFill>
                <a:latin typeface="IBM Plex Sans"/>
              </a:rPr>
              <a:t>•  Recap &amp; homework / extension task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LEARNING OBJECTIVE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1">
                <a:solidFill>
                  <a:srgbClr val="5B6478"/>
                </a:solidFill>
                <a:latin typeface="IBM Plex Sans"/>
              </a:rPr>
              <a:t>By the end of this lesson, students will be able to: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331720"/>
            <a:ext cx="10515600" cy="210312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331720"/>
            <a:ext cx="82296" cy="210312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06040"/>
            <a:ext cx="978408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 i="0">
                <a:solidFill>
                  <a:srgbClr val="1E2A4A"/>
                </a:solidFill>
                <a:latin typeface="Manrope"/>
              </a:rPr>
              <a:t>Define a brand, explain brand equity, and describe brand extension strategy.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KEY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Introduce these terms before moving into the core concepts.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286000"/>
            <a:ext cx="54864" cy="77724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Brand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5060" y="228600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95060" y="2286000"/>
            <a:ext cx="54864" cy="77724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77940" y="228600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Brand identity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24612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3246120"/>
            <a:ext cx="54864" cy="77724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24612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Brand equity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5060" y="3246120"/>
            <a:ext cx="5143500" cy="7772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95060" y="3246120"/>
            <a:ext cx="54864" cy="77724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7940" y="3246120"/>
            <a:ext cx="48234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Brand extension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400" b="1" i="0">
                <a:solidFill>
                  <a:srgbClr val="FFFFFF"/>
                </a:solidFill>
                <a:latin typeface="Manrope"/>
              </a:rPr>
              <a:t>A strong brand is what lets a business charge more, keep customers longer, and launch new products more easily. This module explains how that value actually gets built and protected.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9AA3B8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WARM-UP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96596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rgbClr val="FFFFFF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800" b="1" i="0">
                <a:solidFill>
                  <a:srgbClr val="FFFFFF"/>
                </a:solidFill>
                <a:latin typeface="Manrope"/>
              </a:rPr>
              <a:t>Name a brand you trust more than its cheaper competitors — why?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C9D0E0"/>
                </a:solidFill>
                <a:latin typeface="IBM Plex Sans"/>
              </a:rPr>
              <a:t>Ask this before you begin — take a few answers before revealing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CORE CONCEPT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A brand is more than a product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A brand is the name, design and associations that distinguish a product from competitors — the meaning customers attach to it, not just its features.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E2A4A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Two identical trainers from different brands can sell at very different prices, purely because of what each brand represents.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CORE CONCEPT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Brand equity is the value that meaning creates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Strong brand equity lets a business charge a premium, retain loyal customers, and launch new products more easily than an unknown competitor could.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E2A4A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well-known brand can launch a new flavour and get trial purchases just on trust, where an unknown brand would need to prove itself first.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CORE CONCEPT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rgbClr val="1E2A4A"/>
                </a:solidFill>
                <a:latin typeface="Manrope"/>
              </a:rPr>
              <a:t>Brand extension stretches that equity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31720"/>
            <a:ext cx="105156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 i="0">
                <a:solidFill>
                  <a:srgbClr val="16192B"/>
                </a:solidFill>
                <a:latin typeface="IBM Plex Sans"/>
              </a:rPr>
              <a:t>A trusted brand name is applied to a new product category, borrowing existing trust and awareness — but it can also dilute or damage the brand if the fit is poor.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114800"/>
            <a:ext cx="10515600" cy="173736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4114800"/>
            <a:ext cx="82296" cy="173736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315968"/>
            <a:ext cx="9966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1E2A4A"/>
                </a:solidFill>
                <a:latin typeface="Manrope"/>
              </a:rPr>
              <a:t>EXAMPLE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66344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A trusted outdoor-clothing brand launching camping tents fits naturally; the same brand launching perfume might feel like a stretch.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VISUAL MODEL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43584" y="1689811"/>
            <a:ext cx="9674352" cy="4301337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5875">
            <a:solidFill>
              <a:srgbClr val="1E2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820924" y="2361895"/>
            <a:ext cx="6519672" cy="295716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1E2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398264" y="3033979"/>
            <a:ext cx="3364992" cy="1613001"/>
          </a:xfrm>
          <a:prstGeom prst="roundRect">
            <a:avLst>
              <a:gd name="adj" fmla="val 6000"/>
            </a:avLst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43584" y="1799539"/>
            <a:ext cx="9674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50" b="1" i="0">
                <a:solidFill>
                  <a:srgbClr val="1E2A4A"/>
                </a:solidFill>
                <a:latin typeface="Manrope"/>
              </a:rPr>
              <a:t>3.  Brand Extension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20924" y="2471623"/>
            <a:ext cx="651967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2.  Brand Equity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8264" y="3639312"/>
            <a:ext cx="3364992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FFFFFF"/>
                </a:solidFill>
                <a:latin typeface="Manrope"/>
              </a:rPr>
              <a:t>1.  Brand Identity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10515600" cy="3108960"/>
          </a:xfrm>
          <a:prstGeom prst="roundRect">
            <a:avLst>
              <a:gd name="adj" fmla="val 6000"/>
            </a:avLst>
          </a:prstGeom>
          <a:solidFill>
            <a:srgbClr val="FBEE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82296" cy="3108960"/>
          </a:xfrm>
          <a:prstGeom prst="rect">
            <a:avLst/>
          </a:prstGeom>
          <a:solidFill>
            <a:srgbClr val="D97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7830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D9722F"/>
                </a:solidFill>
                <a:latin typeface="Manrope"/>
              </a:rPr>
              <a:t>COMMON MISTAKE TO AVOID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31720"/>
            <a:ext cx="97840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5A2E10"/>
                </a:solidFill>
                <a:latin typeface="Manrope"/>
              </a:rPr>
              <a:t>Assuming brand equity is permanent — it has to be actively maintained, and a bad extension or scandal can damage it quickly.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Can a brand extension ever damage the original brand? Give an example if you can think of one.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DISCUSSION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3327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600" b="1" i="0">
                <a:solidFill>
                  <a:srgbClr val="1E2A4A"/>
                </a:solidFill>
                <a:latin typeface="Manrope"/>
              </a:rPr>
              <a:t>Is brand equity something only large companies can build, or can a small local business have it too?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MINI CASE STUDY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554480"/>
            <a:ext cx="10515600" cy="4206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82296" cy="420624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1874519"/>
            <a:ext cx="9784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 i="0">
                <a:solidFill>
                  <a:srgbClr val="16192B"/>
                </a:solidFill>
                <a:latin typeface="IBM Plex Sans"/>
              </a:rPr>
              <a:t>A trusted local bakery brand extended into pre-packaged supermarket bread using the same name and logo — the extension worked because the fit felt natural (same product category, same quality promise), unlike a random unrelated extension might have.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TEACHING 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5B6478"/>
                </a:solidFill>
                <a:latin typeface="IBM Plex Sans"/>
              </a:rPr>
              <a:t>A suggested path through this lesson's core material.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9875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1.  Distinguish a brand from a product.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2.  Introduce brand equity as the added value a strong brand creates.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sz="1900">
                <a:solidFill>
                  <a:srgbClr val="16192B"/>
                </a:solidFill>
                <a:latin typeface="IBM Plex Sans"/>
              </a:rPr>
              <a:t>3.  Discuss brand extension, with examples of stretches that worked and ones that didn't.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48056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280160"/>
            <a:ext cx="82296" cy="448056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554480"/>
            <a:ext cx="9784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1E2A4A"/>
                </a:solidFill>
                <a:latin typeface="Manrope"/>
              </a:rPr>
              <a:t>CLASSROOM ACTIVITY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97840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2100" b="0" i="0">
                <a:solidFill>
                  <a:srgbClr val="16192B"/>
                </a:solidFill>
                <a:latin typeface="IBM Plex Sans"/>
              </a:rPr>
              <a:t>Students judge whether a familiar brand could successfully extend into a new product category, and explain why.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CHECK FOR UNDERSTANDING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0515600" cy="201168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 w="12700">
            <a:solidFill>
              <a:srgbClr val="E4E7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00200"/>
            <a:ext cx="73152" cy="201168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828800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Cold-call a student to restate this lesson's objective in their own words:</a:t>
            </a:r>
          </a:p>
          <a:p>
            <a:pPr algn="l">
              <a:lnSpc>
                <a:spcPct val="135000"/>
              </a:lnSpc>
            </a:pPr>
            <a:r>
              <a:rPr sz="1550" b="0" i="0">
                <a:solidFill>
                  <a:srgbClr val="16192B"/>
                </a:solidFill>
                <a:latin typeface="IBM Plex Sans"/>
              </a:rPr>
              <a:t>“Define a brand, explain brand equity, and describe brand extension strategy.”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840480"/>
            <a:ext cx="10515600" cy="137160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3840480"/>
            <a:ext cx="73152" cy="137160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041648"/>
            <a:ext cx="9875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i="0">
                <a:solidFill>
                  <a:srgbClr val="1E2A4A"/>
                </a:solidFill>
                <a:latin typeface="Manrope"/>
              </a:rPr>
              <a:t>Listen for correct, natural use of: Brand and Brand identity.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14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1.  A brand is the meaning and associations customers attach to a product, not just its features.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2.  Brand equity is the value that meaning creates — premium pricing, loyalty, easier launches.</a:t>
            </a:r>
          </a:p>
          <a:p>
            <a:pPr>
              <a:lnSpc>
                <a:spcPct val="150000"/>
              </a:lnSpc>
              <a:spcAft>
                <a:spcPts val="2200"/>
              </a:spcAft>
            </a:pPr>
            <a:r>
              <a:rPr sz="2100">
                <a:solidFill>
                  <a:srgbClr val="FFFFFF"/>
                </a:solidFill>
                <a:latin typeface="IBM Plex Sans"/>
              </a:rPr>
              <a:t>3.  Brand extension borrows that equity for a new product, but only works when the fit feels natural.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989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20040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rgbClr val="1E2A4A"/>
                </a:solidFill>
                <a:latin typeface="Manrope"/>
              </a:rPr>
              <a:t>MODULE 9  ·  Branding &amp; Positioning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749808"/>
            <a:ext cx="10817352" cy="18288"/>
          </a:xfrm>
          <a:prstGeom prst="rect">
            <a:avLst/>
          </a:prstGeom>
          <a:solidFill>
            <a:srgbClr val="E4E7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E2A4A"/>
                </a:solidFill>
                <a:latin typeface="Manrope"/>
              </a:rPr>
              <a:t>HOMEWORK / EXTENSION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515600" cy="2377440"/>
          </a:xfrm>
          <a:prstGeom prst="roundRect">
            <a:avLst>
              <a:gd name="adj" fmla="val 6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82296" cy="2377440"/>
          </a:xfrm>
          <a:prstGeom prst="rect">
            <a:avLst/>
          </a:prstGeom>
          <a:solidFill>
            <a:srgbClr val="1E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48840"/>
            <a:ext cx="97840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1" i="0">
                <a:solidFill>
                  <a:srgbClr val="1E2A4A"/>
                </a:solidFill>
                <a:latin typeface="Manrope"/>
              </a:rPr>
              <a:t>Judge whether a familiar brand could successfully extend into a new product category, and explain why or why not.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16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473952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rgbClr val="FFFFFF"/>
                </a:solidFill>
                <a:latin typeface="Manrope"/>
              </a:rPr>
              <a:t>Marketing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6473952"/>
            <a:ext cx="6309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1050" b="0" i="0">
                <a:solidFill>
                  <a:srgbClr val="C9D0E0"/>
                </a:solidFill>
                <a:latin typeface="IBM Plex Sans"/>
              </a:rPr>
              <a:t>Module 9 of 11 · Foundations of Marketing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C9D0E0"/>
                </a:solidFill>
                <a:latin typeface="Manrope"/>
              </a:rPr>
              <a:t>FULL LESSON &amp; AUTO-MARKED QUIZ - FREE COURSE ONLINE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468880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 i="0">
                <a:solidFill>
                  <a:srgbClr val="FFFFFF"/>
                </a:solidFill>
                <a:latin typeface="Manrope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840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 i="0">
                <a:solidFill>
                  <a:srgbClr val="C9D0E0"/>
                </a:solidFill>
                <a:latin typeface="IBM Plex Sans"/>
              </a:rPr>
              <a:t>Assign this as independent reading, revision, or a way for absent students to catch 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Manrope"/>
              </a:rPr>
              <a:t>Take This Further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8803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The full course — 11 written lessons, worked examples and free auto-marked quizzes — is free at:</a:t>
            </a:r>
          </a:p>
          <a:p>
            <a:pPr algn="l">
              <a:lnSpc>
                <a:spcPct val="140000"/>
              </a:lnSpc>
            </a:pPr>
            <a:r>
              <a:rPr sz="2000" b="0" i="0">
                <a:solidFill>
                  <a:srgbClr val="C9D0E0"/>
                </a:solidFill>
                <a:latin typeface="IBM Plex Sans"/>
              </a:rPr>
              <a:t>marketingteacher.com/courses/foundations-of-marketing/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572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 i="0">
                <a:solidFill>
                  <a:srgbClr val="9AA3B8"/>
                </a:solidFill>
                <a:latin typeface="IBM Plex Sans"/>
              </a:rPr>
              <a:t>Free to use and adapt under a Creative Commons Attribution 4.0 licence (CC BY 4.0) — please keep this attribution slide when sharing.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89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7A849C"/>
                </a:solidFill>
                <a:latin typeface="IBM Plex Sans"/>
              </a:rPr>
              <a:t>© Marketing Teacher — marketingteacher.com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09 Branding Positioning — Marketing Teacher</dc:title>
  <dc:subject/>
  <dc:creator>Tim Friesner, Marketing Teacher</dc:creator>
  <cp:keywords>marketing, teaching resource, CC BY 4.0, Marketing Teacher</cp:keywords>
  <dc:description>Licensed under Creative Commons Attribution 4.0 International (CC BY 4.0). https://creativecommons.org/licenses/by/4.0/ — Source: https://marketingteacher.com/teachers/</dc:description>
  <cp:lastModifiedBy>Marketing Teacher</cp:lastModifiedBy>
  <cp:revision>1</cp:revision>
  <dcterms:created xsi:type="dcterms:W3CDTF">2026-09-08T00:00:00Z</dcterms:created>
  <dcterms:modified xsi:type="dcterms:W3CDTF">2026-09-23T20:56:16Z</dcterms:modified>
  <cp:category>Marketing education — teaching resource</cp:category>
</cp:coreProperties>
</file>