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7C8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105156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>
                <a:solidFill>
                  <a:srgbClr val="C9D0E0"/>
                </a:solidFill>
                <a:latin typeface="Manrope"/>
              </a:rPr>
              <a:t>FOUNDATIONS OF MARKETING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41732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>
                <a:solidFill>
                  <a:srgbClr val="FFFFFF"/>
                </a:solidFill>
                <a:latin typeface="Manrope"/>
              </a:rPr>
              <a:t>MODULE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783080"/>
            <a:ext cx="1060704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3600" b="1" i="0">
                <a:solidFill>
                  <a:srgbClr val="FFFFFF"/>
                </a:solidFill>
                <a:latin typeface="Manrope"/>
              </a:rPr>
              <a:t>Marketing Planning &amp; Strategy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3931920"/>
            <a:ext cx="1005840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5000"/>
              </a:lnSpc>
            </a:pPr>
            <a:r>
              <a:rPr sz="1700" b="0" i="0">
                <a:solidFill>
                  <a:srgbClr val="C9D0E0"/>
                </a:solidFill>
                <a:latin typeface="IBM Plex Sans"/>
              </a:rPr>
              <a:t>Use TOWS to move from a SWOT analysis to strategic options, apply Ansoff's Matrix to growth decisions, and explain a business's ethical and sustainability responsibilities.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5989320"/>
            <a:ext cx="9144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0" i="0">
                <a:solidFill>
                  <a:srgbClr val="9AA3B8"/>
                </a:solidFill>
                <a:latin typeface="IBM Plex Sans"/>
              </a:rPr>
              <a:t>A free lesson deck for teachers · marketingteacher.com/teachers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320040"/>
            <a:ext cx="107899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rgbClr val="127C82"/>
                </a:solidFill>
                <a:latin typeface="Manrope"/>
              </a:rPr>
              <a:t>MODULE 11  ·  Marketing Planning &amp; Strategy</a:t>
            </a:r>
          </a:p>
        </p:txBody>
      </p:sp>
      <p:sp>
        <p:nvSpPr>
          <p:cNvPr id="3" name="Rectangle 2"/>
          <p:cNvSpPr/>
          <p:nvPr/>
        </p:nvSpPr>
        <p:spPr>
          <a:xfrm>
            <a:off x="685800" y="749808"/>
            <a:ext cx="10817352" cy="18288"/>
          </a:xfrm>
          <a:prstGeom prst="rect">
            <a:avLst/>
          </a:prstGeom>
          <a:solidFill>
            <a:srgbClr val="E4E7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85800" y="1051560"/>
            <a:ext cx="91440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rgbClr val="1E2A4A"/>
                </a:solidFill>
                <a:latin typeface="Manrope"/>
              </a:rPr>
              <a:t>Lesson at a Glance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828800"/>
            <a:ext cx="512064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  <a:spcAft>
                <a:spcPts val="1200"/>
              </a:spcAft>
            </a:pPr>
            <a:r>
              <a:rPr sz="1600">
                <a:solidFill>
                  <a:srgbClr val="16192B"/>
                </a:solidFill>
                <a:latin typeface="IBM Plex Sans"/>
              </a:rPr>
              <a:t>1.  Learning objective &amp; key vocabulary</a:t>
            </a:r>
          </a:p>
          <a:p>
            <a:pPr>
              <a:lnSpc>
                <a:spcPct val="140000"/>
              </a:lnSpc>
              <a:spcAft>
                <a:spcPts val="1200"/>
              </a:spcAft>
            </a:pPr>
            <a:r>
              <a:rPr sz="1600">
                <a:solidFill>
                  <a:srgbClr val="16192B"/>
                </a:solidFill>
                <a:latin typeface="IBM Plex Sans"/>
              </a:rPr>
              <a:t>2.  Why this matters</a:t>
            </a:r>
          </a:p>
          <a:p>
            <a:pPr>
              <a:lnSpc>
                <a:spcPct val="140000"/>
              </a:lnSpc>
              <a:spcAft>
                <a:spcPts val="1200"/>
              </a:spcAft>
            </a:pPr>
            <a:r>
              <a:rPr sz="1600">
                <a:solidFill>
                  <a:srgbClr val="16192B"/>
                </a:solidFill>
                <a:latin typeface="IBM Plex Sans"/>
              </a:rPr>
              <a:t>3.  Warm-up discussion question</a:t>
            </a:r>
          </a:p>
          <a:p>
            <a:pPr>
              <a:lnSpc>
                <a:spcPct val="140000"/>
              </a:lnSpc>
              <a:spcAft>
                <a:spcPts val="1200"/>
              </a:spcAft>
            </a:pPr>
            <a:r>
              <a:rPr sz="1600">
                <a:solidFill>
                  <a:srgbClr val="16192B"/>
                </a:solidFill>
                <a:latin typeface="IBM Plex Sans"/>
              </a:rPr>
              <a:t>4.  Three core concepts, with examples</a:t>
            </a:r>
          </a:p>
          <a:p>
            <a:pPr>
              <a:lnSpc>
                <a:spcPct val="140000"/>
              </a:lnSpc>
              <a:spcAft>
                <a:spcPts val="1200"/>
              </a:spcAft>
            </a:pPr>
            <a:r>
              <a:rPr sz="1600">
                <a:solidFill>
                  <a:srgbClr val="16192B"/>
                </a:solidFill>
                <a:latin typeface="IBM Plex Sans"/>
              </a:rPr>
              <a:t>5.  Visual model</a:t>
            </a:r>
          </a:p>
          <a:p>
            <a:pPr>
              <a:lnSpc>
                <a:spcPct val="140000"/>
              </a:lnSpc>
              <a:spcAft>
                <a:spcPts val="1200"/>
              </a:spcAft>
            </a:pPr>
            <a:r>
              <a:rPr sz="1600">
                <a:solidFill>
                  <a:srgbClr val="16192B"/>
                </a:solidFill>
                <a:latin typeface="IBM Plex Sans"/>
              </a:rPr>
              <a:t>6.  A common mistake to avoid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172200" y="1828800"/>
            <a:ext cx="512064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  <a:spcAft>
                <a:spcPts val="1200"/>
              </a:spcAft>
            </a:pPr>
            <a:r>
              <a:rPr sz="1600">
                <a:solidFill>
                  <a:srgbClr val="16192B"/>
                </a:solidFill>
                <a:latin typeface="IBM Plex Sans"/>
              </a:rPr>
              <a:t>•  Two more discussion questions</a:t>
            </a:r>
          </a:p>
          <a:p>
            <a:pPr>
              <a:lnSpc>
                <a:spcPct val="140000"/>
              </a:lnSpc>
              <a:spcAft>
                <a:spcPts val="1200"/>
              </a:spcAft>
            </a:pPr>
            <a:r>
              <a:rPr sz="1600">
                <a:solidFill>
                  <a:srgbClr val="16192B"/>
                </a:solidFill>
                <a:latin typeface="IBM Plex Sans"/>
              </a:rPr>
              <a:t>•  Mini case study</a:t>
            </a:r>
          </a:p>
          <a:p>
            <a:pPr>
              <a:lnSpc>
                <a:spcPct val="140000"/>
              </a:lnSpc>
              <a:spcAft>
                <a:spcPts val="1200"/>
              </a:spcAft>
            </a:pPr>
            <a:r>
              <a:rPr sz="1600">
                <a:solidFill>
                  <a:srgbClr val="16192B"/>
                </a:solidFill>
                <a:latin typeface="IBM Plex Sans"/>
              </a:rPr>
              <a:t>•  Teaching outline for this lesson</a:t>
            </a:r>
          </a:p>
          <a:p>
            <a:pPr>
              <a:lnSpc>
                <a:spcPct val="140000"/>
              </a:lnSpc>
              <a:spcAft>
                <a:spcPts val="1200"/>
              </a:spcAft>
            </a:pPr>
            <a:r>
              <a:rPr sz="1600">
                <a:solidFill>
                  <a:srgbClr val="16192B"/>
                </a:solidFill>
                <a:latin typeface="IBM Plex Sans"/>
              </a:rPr>
              <a:t>•  Classroom activity</a:t>
            </a:r>
          </a:p>
          <a:p>
            <a:pPr>
              <a:lnSpc>
                <a:spcPct val="140000"/>
              </a:lnSpc>
              <a:spcAft>
                <a:spcPts val="1200"/>
              </a:spcAft>
            </a:pPr>
            <a:r>
              <a:rPr sz="1600">
                <a:solidFill>
                  <a:srgbClr val="16192B"/>
                </a:solidFill>
                <a:latin typeface="IBM Plex Sans"/>
              </a:rPr>
              <a:t>•  Check for understanding</a:t>
            </a:r>
          </a:p>
          <a:p>
            <a:pPr>
              <a:lnSpc>
                <a:spcPct val="140000"/>
              </a:lnSpc>
              <a:spcAft>
                <a:spcPts val="1200"/>
              </a:spcAft>
            </a:pPr>
            <a:r>
              <a:rPr sz="1600">
                <a:solidFill>
                  <a:srgbClr val="16192B"/>
                </a:solidFill>
                <a:latin typeface="IBM Plex Sans"/>
              </a:rPr>
              <a:t>•  Recap &amp; homework / extension task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455664"/>
            <a:ext cx="12191695" cy="402336"/>
          </a:xfrm>
          <a:prstGeom prst="rect">
            <a:avLst/>
          </a:prstGeom>
          <a:solidFill>
            <a:srgbClr val="16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65760" y="6473952"/>
            <a:ext cx="54864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>
                <a:solidFill>
                  <a:srgbClr val="FFFFFF"/>
                </a:solidFill>
                <a:latin typeface="Manrope"/>
              </a:rPr>
              <a:t>Marketing Teacher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0" y="6473952"/>
            <a:ext cx="630936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lnSpc>
                <a:spcPct val="115000"/>
              </a:lnSpc>
            </a:pPr>
            <a:r>
              <a:rPr sz="1050" b="0" i="0">
                <a:solidFill>
                  <a:srgbClr val="C9D0E0"/>
                </a:solidFill>
                <a:latin typeface="IBM Plex Sans"/>
              </a:rPr>
              <a:t>Module 11 of 11 · Foundations of Marketing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320040"/>
            <a:ext cx="107899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rgbClr val="127C82"/>
                </a:solidFill>
                <a:latin typeface="Manrope"/>
              </a:rPr>
              <a:t>MODULE 11  ·  Marketing Planning &amp; Strategy</a:t>
            </a:r>
          </a:p>
        </p:txBody>
      </p:sp>
      <p:sp>
        <p:nvSpPr>
          <p:cNvPr id="3" name="Rectangle 2"/>
          <p:cNvSpPr/>
          <p:nvPr/>
        </p:nvSpPr>
        <p:spPr>
          <a:xfrm>
            <a:off x="685800" y="749808"/>
            <a:ext cx="10817352" cy="18288"/>
          </a:xfrm>
          <a:prstGeom prst="rect">
            <a:avLst/>
          </a:prstGeom>
          <a:solidFill>
            <a:srgbClr val="E4E7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18872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>
                <a:solidFill>
                  <a:srgbClr val="127C82"/>
                </a:solidFill>
                <a:latin typeface="Manrope"/>
              </a:rPr>
              <a:t>LEARNING OBJECTIVE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691640"/>
            <a:ext cx="98755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i="1">
                <a:solidFill>
                  <a:srgbClr val="5B6478"/>
                </a:solidFill>
                <a:latin typeface="IBM Plex Sans"/>
              </a:rPr>
              <a:t>By the end of this lesson, students will be able to: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22960" y="2331720"/>
            <a:ext cx="10515600" cy="2103120"/>
          </a:xfrm>
          <a:prstGeom prst="roundRect">
            <a:avLst>
              <a:gd name="adj" fmla="val 6000"/>
            </a:avLst>
          </a:prstGeom>
          <a:solidFill>
            <a:srgbClr val="E0F0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822960" y="2331720"/>
            <a:ext cx="82296" cy="2103120"/>
          </a:xfrm>
          <a:prstGeom prst="rect">
            <a:avLst/>
          </a:prstGeom>
          <a:solidFill>
            <a:srgbClr val="127C8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88720" y="2606040"/>
            <a:ext cx="9784080" cy="1645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35000"/>
              </a:lnSpc>
            </a:pPr>
            <a:r>
              <a:rPr sz="2400" b="1" i="0">
                <a:solidFill>
                  <a:srgbClr val="1E2A4A"/>
                </a:solidFill>
                <a:latin typeface="Manrope"/>
              </a:rPr>
              <a:t>Use TOWS to move from a SWOT analysis to strategic options, apply Ansoff's Matrix to growth decisions, and explain a business's ethical and sustainability responsibilities.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6455664"/>
            <a:ext cx="12191695" cy="402336"/>
          </a:xfrm>
          <a:prstGeom prst="rect">
            <a:avLst/>
          </a:prstGeom>
          <a:solidFill>
            <a:srgbClr val="16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65760" y="6473952"/>
            <a:ext cx="54864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>
                <a:solidFill>
                  <a:srgbClr val="FFFFFF"/>
                </a:solidFill>
                <a:latin typeface="Manrope"/>
              </a:rPr>
              <a:t>Marketing Teacher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0" y="6473952"/>
            <a:ext cx="630936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lnSpc>
                <a:spcPct val="115000"/>
              </a:lnSpc>
            </a:pPr>
            <a:r>
              <a:rPr sz="1050" b="0" i="0">
                <a:solidFill>
                  <a:srgbClr val="C9D0E0"/>
                </a:solidFill>
                <a:latin typeface="IBM Plex Sans"/>
              </a:rPr>
              <a:t>Module 11 of 11 · Foundations of Marketing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320040"/>
            <a:ext cx="107899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rgbClr val="127C82"/>
                </a:solidFill>
                <a:latin typeface="Manrope"/>
              </a:rPr>
              <a:t>MODULE 11  ·  Marketing Planning &amp; Strategy</a:t>
            </a:r>
          </a:p>
        </p:txBody>
      </p:sp>
      <p:sp>
        <p:nvSpPr>
          <p:cNvPr id="3" name="Rectangle 2"/>
          <p:cNvSpPr/>
          <p:nvPr/>
        </p:nvSpPr>
        <p:spPr>
          <a:xfrm>
            <a:off x="685800" y="749808"/>
            <a:ext cx="10817352" cy="18288"/>
          </a:xfrm>
          <a:prstGeom prst="rect">
            <a:avLst/>
          </a:prstGeom>
          <a:solidFill>
            <a:srgbClr val="E4E7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18872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>
                <a:solidFill>
                  <a:srgbClr val="127C82"/>
                </a:solidFill>
                <a:latin typeface="Manrope"/>
              </a:rPr>
              <a:t>KEY VOCABULARY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600200"/>
            <a:ext cx="98755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 i="0">
                <a:solidFill>
                  <a:srgbClr val="5B6478"/>
                </a:solidFill>
                <a:latin typeface="IBM Plex Sans"/>
              </a:rPr>
              <a:t>Introduce these terms before moving into the core concepts.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22960" y="2286000"/>
            <a:ext cx="3352800" cy="777240"/>
          </a:xfrm>
          <a:prstGeom prst="roundRect">
            <a:avLst>
              <a:gd name="adj" fmla="val 6000"/>
            </a:avLst>
          </a:prstGeom>
          <a:solidFill>
            <a:srgbClr val="F7F8FA"/>
          </a:solidFill>
          <a:ln w="12700">
            <a:solidFill>
              <a:srgbClr val="E4E7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822960" y="2286000"/>
            <a:ext cx="54864" cy="777240"/>
          </a:xfrm>
          <a:prstGeom prst="rect">
            <a:avLst/>
          </a:prstGeom>
          <a:solidFill>
            <a:srgbClr val="127C8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05840" y="2286000"/>
            <a:ext cx="3032760" cy="7772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1450" b="1" i="0">
                <a:solidFill>
                  <a:srgbClr val="1E2A4A"/>
                </a:solidFill>
                <a:latin typeface="Manrope"/>
              </a:rPr>
              <a:t>TOWS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404360" y="2286000"/>
            <a:ext cx="3352800" cy="777240"/>
          </a:xfrm>
          <a:prstGeom prst="roundRect">
            <a:avLst>
              <a:gd name="adj" fmla="val 6000"/>
            </a:avLst>
          </a:prstGeom>
          <a:solidFill>
            <a:srgbClr val="F7F8FA"/>
          </a:solidFill>
          <a:ln w="12700">
            <a:solidFill>
              <a:srgbClr val="E4E7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404360" y="2286000"/>
            <a:ext cx="54864" cy="777240"/>
          </a:xfrm>
          <a:prstGeom prst="rect">
            <a:avLst/>
          </a:prstGeom>
          <a:solidFill>
            <a:srgbClr val="127C8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87240" y="2286000"/>
            <a:ext cx="3032760" cy="7772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1450" b="1" i="0">
                <a:solidFill>
                  <a:srgbClr val="1E2A4A"/>
                </a:solidFill>
                <a:latin typeface="Manrope"/>
              </a:rPr>
              <a:t>Ansoff's Matrix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985759" y="2286000"/>
            <a:ext cx="3352800" cy="777240"/>
          </a:xfrm>
          <a:prstGeom prst="roundRect">
            <a:avLst>
              <a:gd name="adj" fmla="val 6000"/>
            </a:avLst>
          </a:prstGeom>
          <a:solidFill>
            <a:srgbClr val="F7F8FA"/>
          </a:solidFill>
          <a:ln w="12700">
            <a:solidFill>
              <a:srgbClr val="E4E7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7985759" y="2286000"/>
            <a:ext cx="54864" cy="777240"/>
          </a:xfrm>
          <a:prstGeom prst="rect">
            <a:avLst/>
          </a:prstGeom>
          <a:solidFill>
            <a:srgbClr val="127C8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168639" y="2286000"/>
            <a:ext cx="3032760" cy="7772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1450" b="1" i="0">
                <a:solidFill>
                  <a:srgbClr val="1E2A4A"/>
                </a:solidFill>
                <a:latin typeface="Manrope"/>
              </a:rPr>
              <a:t>Market penetration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22960" y="3246120"/>
            <a:ext cx="3352800" cy="777240"/>
          </a:xfrm>
          <a:prstGeom prst="roundRect">
            <a:avLst>
              <a:gd name="adj" fmla="val 6000"/>
            </a:avLst>
          </a:prstGeom>
          <a:solidFill>
            <a:srgbClr val="F7F8FA"/>
          </a:solidFill>
          <a:ln w="12700">
            <a:solidFill>
              <a:srgbClr val="E4E7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22960" y="3246120"/>
            <a:ext cx="54864" cy="777240"/>
          </a:xfrm>
          <a:prstGeom prst="rect">
            <a:avLst/>
          </a:prstGeom>
          <a:solidFill>
            <a:srgbClr val="127C8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005840" y="3246120"/>
            <a:ext cx="3032760" cy="7772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1450" b="1" i="0">
                <a:solidFill>
                  <a:srgbClr val="1E2A4A"/>
                </a:solidFill>
                <a:latin typeface="Manrope"/>
              </a:rPr>
              <a:t>Market development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404360" y="3246120"/>
            <a:ext cx="3352800" cy="777240"/>
          </a:xfrm>
          <a:prstGeom prst="roundRect">
            <a:avLst>
              <a:gd name="adj" fmla="val 6000"/>
            </a:avLst>
          </a:prstGeom>
          <a:solidFill>
            <a:srgbClr val="F7F8FA"/>
          </a:solidFill>
          <a:ln w="12700">
            <a:solidFill>
              <a:srgbClr val="E4E7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4404360" y="3246120"/>
            <a:ext cx="54864" cy="777240"/>
          </a:xfrm>
          <a:prstGeom prst="rect">
            <a:avLst/>
          </a:prstGeom>
          <a:solidFill>
            <a:srgbClr val="127C8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587240" y="3246120"/>
            <a:ext cx="3032760" cy="7772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1450" b="1" i="0">
                <a:solidFill>
                  <a:srgbClr val="1E2A4A"/>
                </a:solidFill>
                <a:latin typeface="Manrope"/>
              </a:rPr>
              <a:t>Product development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985759" y="3246120"/>
            <a:ext cx="3352800" cy="777240"/>
          </a:xfrm>
          <a:prstGeom prst="roundRect">
            <a:avLst>
              <a:gd name="adj" fmla="val 6000"/>
            </a:avLst>
          </a:prstGeom>
          <a:solidFill>
            <a:srgbClr val="F7F8FA"/>
          </a:solidFill>
          <a:ln w="12700">
            <a:solidFill>
              <a:srgbClr val="E4E7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7985759" y="3246120"/>
            <a:ext cx="54864" cy="777240"/>
          </a:xfrm>
          <a:prstGeom prst="rect">
            <a:avLst/>
          </a:prstGeom>
          <a:solidFill>
            <a:srgbClr val="127C8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168639" y="3246120"/>
            <a:ext cx="3032760" cy="7772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1450" b="1" i="0">
                <a:solidFill>
                  <a:srgbClr val="1E2A4A"/>
                </a:solidFill>
                <a:latin typeface="Manrope"/>
              </a:rPr>
              <a:t>Diversification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822960" y="4206240"/>
            <a:ext cx="3352800" cy="777240"/>
          </a:xfrm>
          <a:prstGeom prst="roundRect">
            <a:avLst>
              <a:gd name="adj" fmla="val 6000"/>
            </a:avLst>
          </a:prstGeom>
          <a:solidFill>
            <a:srgbClr val="F7F8FA"/>
          </a:solidFill>
          <a:ln w="12700">
            <a:solidFill>
              <a:srgbClr val="E4E7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822960" y="4206240"/>
            <a:ext cx="54864" cy="777240"/>
          </a:xfrm>
          <a:prstGeom prst="rect">
            <a:avLst/>
          </a:prstGeom>
          <a:solidFill>
            <a:srgbClr val="127C8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005840" y="4206240"/>
            <a:ext cx="3032760" cy="7772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1450" b="1" i="0">
                <a:solidFill>
                  <a:srgbClr val="1E2A4A"/>
                </a:solidFill>
                <a:latin typeface="Manrope"/>
              </a:rPr>
              <a:t>Corporate social responsibility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4404360" y="4206240"/>
            <a:ext cx="3352800" cy="777240"/>
          </a:xfrm>
          <a:prstGeom prst="roundRect">
            <a:avLst>
              <a:gd name="adj" fmla="val 6000"/>
            </a:avLst>
          </a:prstGeom>
          <a:solidFill>
            <a:srgbClr val="F7F8FA"/>
          </a:solidFill>
          <a:ln w="12700">
            <a:solidFill>
              <a:srgbClr val="E4E7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4404360" y="4206240"/>
            <a:ext cx="54864" cy="777240"/>
          </a:xfrm>
          <a:prstGeom prst="rect">
            <a:avLst/>
          </a:prstGeom>
          <a:solidFill>
            <a:srgbClr val="127C8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4587240" y="4206240"/>
            <a:ext cx="3032760" cy="7772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1450" b="1" i="0">
                <a:solidFill>
                  <a:srgbClr val="1E2A4A"/>
                </a:solidFill>
                <a:latin typeface="Manrope"/>
              </a:rPr>
              <a:t>Sustainability</a:t>
            </a:r>
          </a:p>
        </p:txBody>
      </p:sp>
      <p:sp>
        <p:nvSpPr>
          <p:cNvPr id="30" name="Rectangle 29"/>
          <p:cNvSpPr/>
          <p:nvPr/>
        </p:nvSpPr>
        <p:spPr>
          <a:xfrm>
            <a:off x="0" y="6455664"/>
            <a:ext cx="12191695" cy="402336"/>
          </a:xfrm>
          <a:prstGeom prst="rect">
            <a:avLst/>
          </a:prstGeom>
          <a:solidFill>
            <a:srgbClr val="16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365760" y="6473952"/>
            <a:ext cx="54864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>
                <a:solidFill>
                  <a:srgbClr val="FFFFFF"/>
                </a:solidFill>
                <a:latin typeface="Manrope"/>
              </a:rPr>
              <a:t>Marketing Teacher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486400" y="6473952"/>
            <a:ext cx="630936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lnSpc>
                <a:spcPct val="115000"/>
              </a:lnSpc>
            </a:pPr>
            <a:r>
              <a:rPr sz="1050" b="0" i="0">
                <a:solidFill>
                  <a:srgbClr val="C9D0E0"/>
                </a:solidFill>
                <a:latin typeface="IBM Plex Sans"/>
              </a:rPr>
              <a:t>Module 11 of 11 · Foundations of Marketing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6213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128016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>
                <a:solidFill>
                  <a:srgbClr val="C9D0E0"/>
                </a:solidFill>
                <a:latin typeface="Manrope"/>
              </a:rPr>
              <a:t>WHY THIS MATTERS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828800"/>
            <a:ext cx="1005840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40000"/>
              </a:lnSpc>
            </a:pPr>
            <a:r>
              <a:rPr sz="2400" b="1" i="0">
                <a:solidFill>
                  <a:srgbClr val="FFFFFF"/>
                </a:solidFill>
                <a:latin typeface="Manrope"/>
              </a:rPr>
              <a:t>This is where everything comes together: the audit from module 3 becomes real strategic options, growth gets a clear framework, and the course closes on the responsibility that comes with commercial power.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5989320"/>
            <a:ext cx="9144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0" i="0">
                <a:solidFill>
                  <a:srgbClr val="9AA3B8"/>
                </a:solidFill>
                <a:latin typeface="IBM Plex Sans"/>
              </a:rPr>
              <a:t>Module 11 of 11 · Foundations of Marketing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7C8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137160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>
                <a:solidFill>
                  <a:srgbClr val="C9D0E0"/>
                </a:solidFill>
                <a:latin typeface="Manrope"/>
              </a:rPr>
              <a:t>WARM-UP QUESTION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96596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7000" b="1" i="0">
                <a:solidFill>
                  <a:srgbClr val="FFFFFF"/>
                </a:solidFill>
                <a:latin typeface="Manrope"/>
              </a:rPr>
              <a:t>“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743200"/>
            <a:ext cx="1033272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0000"/>
              </a:lnSpc>
            </a:pPr>
            <a:r>
              <a:rPr sz="2800" b="1" i="0">
                <a:solidFill>
                  <a:srgbClr val="FFFFFF"/>
                </a:solidFill>
                <a:latin typeface="Manrope"/>
              </a:rPr>
              <a:t>Should a business ever choose the more expensive, more sustainable option over the cheaper one? Why?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5989320"/>
            <a:ext cx="9144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0" i="0">
                <a:solidFill>
                  <a:srgbClr val="C9D0E0"/>
                </a:solidFill>
                <a:latin typeface="IBM Plex Sans"/>
              </a:rPr>
              <a:t>Ask this before you begin — take a few answers before revealing the module.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320040"/>
            <a:ext cx="107899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rgbClr val="127C82"/>
                </a:solidFill>
                <a:latin typeface="Manrope"/>
              </a:rPr>
              <a:t>MODULE 11  ·  Marketing Planning &amp; Strategy</a:t>
            </a:r>
          </a:p>
        </p:txBody>
      </p:sp>
      <p:sp>
        <p:nvSpPr>
          <p:cNvPr id="3" name="Rectangle 2"/>
          <p:cNvSpPr/>
          <p:nvPr/>
        </p:nvSpPr>
        <p:spPr>
          <a:xfrm>
            <a:off x="685800" y="749808"/>
            <a:ext cx="10817352" cy="18288"/>
          </a:xfrm>
          <a:prstGeom prst="rect">
            <a:avLst/>
          </a:prstGeom>
          <a:solidFill>
            <a:srgbClr val="E4E7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05156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>
                <a:solidFill>
                  <a:srgbClr val="127C82"/>
                </a:solidFill>
                <a:latin typeface="Manrope"/>
              </a:rPr>
              <a:t>CORE CONCEPT 1 OF 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481328"/>
            <a:ext cx="10515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rgbClr val="1E2A4A"/>
                </a:solidFill>
                <a:latin typeface="Manrope"/>
              </a:rPr>
              <a:t>TOWS turns SWOT into action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2331720"/>
            <a:ext cx="10515600" cy="1554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40000"/>
              </a:lnSpc>
            </a:pPr>
            <a:r>
              <a:rPr sz="1700" b="0" i="0">
                <a:solidFill>
                  <a:srgbClr val="16192B"/>
                </a:solidFill>
                <a:latin typeface="IBM Plex Sans"/>
              </a:rPr>
              <a:t>Rather than just listing Strengths, Weaknesses, Opportunities and Threats, TOWS deliberately pairs them (e.g. Strength + Opportunity) to generate specific strategic options.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22960" y="4114800"/>
            <a:ext cx="10515600" cy="1737360"/>
          </a:xfrm>
          <a:prstGeom prst="roundRect">
            <a:avLst>
              <a:gd name="adj" fmla="val 6000"/>
            </a:avLst>
          </a:prstGeom>
          <a:solidFill>
            <a:srgbClr val="E0F0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822960" y="4114800"/>
            <a:ext cx="82296" cy="1737360"/>
          </a:xfrm>
          <a:prstGeom prst="rect">
            <a:avLst/>
          </a:prstGeom>
          <a:solidFill>
            <a:srgbClr val="127C8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143000" y="4315968"/>
            <a:ext cx="99669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1" i="0">
                <a:solidFill>
                  <a:srgbClr val="127C82"/>
                </a:solidFill>
                <a:latin typeface="Manrope"/>
              </a:rPr>
              <a:t>EXAMPLE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43000" y="4663440"/>
            <a:ext cx="996696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5000"/>
              </a:lnSpc>
            </a:pPr>
            <a:r>
              <a:rPr sz="1550" b="0" i="0">
                <a:solidFill>
                  <a:srgbClr val="16192B"/>
                </a:solidFill>
                <a:latin typeface="IBM Plex Sans"/>
              </a:rPr>
              <a:t>A bakery's Strength (loyal customers) paired with an Opportunity (new office block nearby) suggests a specific strategy: a corporate catering offer.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0" y="6455664"/>
            <a:ext cx="12191695" cy="402336"/>
          </a:xfrm>
          <a:prstGeom prst="rect">
            <a:avLst/>
          </a:prstGeom>
          <a:solidFill>
            <a:srgbClr val="16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65760" y="6473952"/>
            <a:ext cx="54864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>
                <a:solidFill>
                  <a:srgbClr val="FFFFFF"/>
                </a:solidFill>
                <a:latin typeface="Manrope"/>
              </a:rPr>
              <a:t>Marketing Teacher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0" y="6473952"/>
            <a:ext cx="630936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lnSpc>
                <a:spcPct val="115000"/>
              </a:lnSpc>
            </a:pPr>
            <a:r>
              <a:rPr sz="1050" b="0" i="0">
                <a:solidFill>
                  <a:srgbClr val="C9D0E0"/>
                </a:solidFill>
                <a:latin typeface="IBM Plex Sans"/>
              </a:rPr>
              <a:t>Module 11 of 11 · Foundations of Marketing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320040"/>
            <a:ext cx="107899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rgbClr val="127C82"/>
                </a:solidFill>
                <a:latin typeface="Manrope"/>
              </a:rPr>
              <a:t>MODULE 11  ·  Marketing Planning &amp; Strategy</a:t>
            </a:r>
          </a:p>
        </p:txBody>
      </p:sp>
      <p:sp>
        <p:nvSpPr>
          <p:cNvPr id="3" name="Rectangle 2"/>
          <p:cNvSpPr/>
          <p:nvPr/>
        </p:nvSpPr>
        <p:spPr>
          <a:xfrm>
            <a:off x="685800" y="749808"/>
            <a:ext cx="10817352" cy="18288"/>
          </a:xfrm>
          <a:prstGeom prst="rect">
            <a:avLst/>
          </a:prstGeom>
          <a:solidFill>
            <a:srgbClr val="E4E7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05156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>
                <a:solidFill>
                  <a:srgbClr val="127C82"/>
                </a:solidFill>
                <a:latin typeface="Manrope"/>
              </a:rPr>
              <a:t>CORE CONCEPT 2 OF 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481328"/>
            <a:ext cx="10515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rgbClr val="1E2A4A"/>
                </a:solidFill>
                <a:latin typeface="Manrope"/>
              </a:rPr>
              <a:t>Ansoff's Matrix maps four growth strategies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2331720"/>
            <a:ext cx="10515600" cy="1554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40000"/>
              </a:lnSpc>
            </a:pPr>
            <a:r>
              <a:rPr sz="1700" b="0" i="0">
                <a:solidFill>
                  <a:srgbClr val="16192B"/>
                </a:solidFill>
                <a:latin typeface="IBM Plex Sans"/>
              </a:rPr>
              <a:t>Market penetration (same product, same market), market development (same product, new market), product development (new product, same market), and diversification (new product, new market, the riskiest).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22960" y="4114800"/>
            <a:ext cx="10515600" cy="1737360"/>
          </a:xfrm>
          <a:prstGeom prst="roundRect">
            <a:avLst>
              <a:gd name="adj" fmla="val 6000"/>
            </a:avLst>
          </a:prstGeom>
          <a:solidFill>
            <a:srgbClr val="E0F0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822960" y="4114800"/>
            <a:ext cx="82296" cy="1737360"/>
          </a:xfrm>
          <a:prstGeom prst="rect">
            <a:avLst/>
          </a:prstGeom>
          <a:solidFill>
            <a:srgbClr val="127C8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143000" y="4315968"/>
            <a:ext cx="99669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1" i="0">
                <a:solidFill>
                  <a:srgbClr val="127C82"/>
                </a:solidFill>
                <a:latin typeface="Manrope"/>
              </a:rPr>
              <a:t>EXAMPLE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43000" y="4663440"/>
            <a:ext cx="996696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5000"/>
              </a:lnSpc>
            </a:pPr>
            <a:r>
              <a:rPr sz="1550" b="0" i="0">
                <a:solidFill>
                  <a:srgbClr val="16192B"/>
                </a:solidFill>
                <a:latin typeface="IBM Plex Sans"/>
              </a:rPr>
              <a:t>A shoe brand selling more of the same shoe locally is penetration; launching that shoe in a new country is market development.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0" y="6455664"/>
            <a:ext cx="12191695" cy="402336"/>
          </a:xfrm>
          <a:prstGeom prst="rect">
            <a:avLst/>
          </a:prstGeom>
          <a:solidFill>
            <a:srgbClr val="16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65760" y="6473952"/>
            <a:ext cx="54864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>
                <a:solidFill>
                  <a:srgbClr val="FFFFFF"/>
                </a:solidFill>
                <a:latin typeface="Manrope"/>
              </a:rPr>
              <a:t>Marketing Teacher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0" y="6473952"/>
            <a:ext cx="630936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lnSpc>
                <a:spcPct val="115000"/>
              </a:lnSpc>
            </a:pPr>
            <a:r>
              <a:rPr sz="1050" b="0" i="0">
                <a:solidFill>
                  <a:srgbClr val="C9D0E0"/>
                </a:solidFill>
                <a:latin typeface="IBM Plex Sans"/>
              </a:rPr>
              <a:t>Module 11 of 11 · Foundations of Marketing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320040"/>
            <a:ext cx="107899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rgbClr val="127C82"/>
                </a:solidFill>
                <a:latin typeface="Manrope"/>
              </a:rPr>
              <a:t>MODULE 11  ·  Marketing Planning &amp; Strategy</a:t>
            </a:r>
          </a:p>
        </p:txBody>
      </p:sp>
      <p:sp>
        <p:nvSpPr>
          <p:cNvPr id="3" name="Rectangle 2"/>
          <p:cNvSpPr/>
          <p:nvPr/>
        </p:nvSpPr>
        <p:spPr>
          <a:xfrm>
            <a:off x="685800" y="749808"/>
            <a:ext cx="10817352" cy="18288"/>
          </a:xfrm>
          <a:prstGeom prst="rect">
            <a:avLst/>
          </a:prstGeom>
          <a:solidFill>
            <a:srgbClr val="E4E7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05156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>
                <a:solidFill>
                  <a:srgbClr val="127C82"/>
                </a:solidFill>
                <a:latin typeface="Manrope"/>
              </a:rPr>
              <a:t>CORE CONCEPT 3 OF 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481328"/>
            <a:ext cx="10515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rgbClr val="1E2A4A"/>
                </a:solidFill>
                <a:latin typeface="Manrope"/>
              </a:rPr>
              <a:t>Strategy carries ethical and sustainability responsibility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2331720"/>
            <a:ext cx="10515600" cy="1554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40000"/>
              </a:lnSpc>
            </a:pPr>
            <a:r>
              <a:rPr sz="1700" b="0" i="0">
                <a:solidFill>
                  <a:srgbClr val="16192B"/>
                </a:solidFill>
                <a:latin typeface="IBM Plex Sans"/>
              </a:rPr>
              <a:t>Growth decisions aren't purely commercial — corporate social responsibility and sustainability increasingly shape which strategic options are acceptable, not just profitable.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22960" y="4114800"/>
            <a:ext cx="10515600" cy="1737360"/>
          </a:xfrm>
          <a:prstGeom prst="roundRect">
            <a:avLst>
              <a:gd name="adj" fmla="val 6000"/>
            </a:avLst>
          </a:prstGeom>
          <a:solidFill>
            <a:srgbClr val="E0F0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822960" y="4114800"/>
            <a:ext cx="82296" cy="1737360"/>
          </a:xfrm>
          <a:prstGeom prst="rect">
            <a:avLst/>
          </a:prstGeom>
          <a:solidFill>
            <a:srgbClr val="127C8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143000" y="4315968"/>
            <a:ext cx="99669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1" i="0">
                <a:solidFill>
                  <a:srgbClr val="127C82"/>
                </a:solidFill>
                <a:latin typeface="Manrope"/>
              </a:rPr>
              <a:t>EXAMPLE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43000" y="4663440"/>
            <a:ext cx="996696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5000"/>
              </a:lnSpc>
            </a:pPr>
            <a:r>
              <a:rPr sz="1550" b="0" i="0">
                <a:solidFill>
                  <a:srgbClr val="16192B"/>
                </a:solidFill>
                <a:latin typeface="IBM Plex Sans"/>
              </a:rPr>
              <a:t>A fashion brand might reject a cheaper overseas supplier once it learns about that supplier's labour practices, even though it would grow margins.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0" y="6455664"/>
            <a:ext cx="12191695" cy="402336"/>
          </a:xfrm>
          <a:prstGeom prst="rect">
            <a:avLst/>
          </a:prstGeom>
          <a:solidFill>
            <a:srgbClr val="16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65760" y="6473952"/>
            <a:ext cx="54864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>
                <a:solidFill>
                  <a:srgbClr val="FFFFFF"/>
                </a:solidFill>
                <a:latin typeface="Manrope"/>
              </a:rPr>
              <a:t>Marketing Teacher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0" y="6473952"/>
            <a:ext cx="630936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lnSpc>
                <a:spcPct val="115000"/>
              </a:lnSpc>
            </a:pPr>
            <a:r>
              <a:rPr sz="1050" b="0" i="0">
                <a:solidFill>
                  <a:srgbClr val="C9D0E0"/>
                </a:solidFill>
                <a:latin typeface="IBM Plex Sans"/>
              </a:rPr>
              <a:t>Module 11 of 11 · Foundations of Marketing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320040"/>
            <a:ext cx="107899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rgbClr val="127C82"/>
                </a:solidFill>
                <a:latin typeface="Manrope"/>
              </a:rPr>
              <a:t>MODULE 11  ·  Marketing Planning &amp; Strategy</a:t>
            </a:r>
          </a:p>
        </p:txBody>
      </p:sp>
      <p:sp>
        <p:nvSpPr>
          <p:cNvPr id="3" name="Rectangle 2"/>
          <p:cNvSpPr/>
          <p:nvPr/>
        </p:nvSpPr>
        <p:spPr>
          <a:xfrm>
            <a:off x="685800" y="749808"/>
            <a:ext cx="10817352" cy="18288"/>
          </a:xfrm>
          <a:prstGeom prst="rect">
            <a:avLst/>
          </a:prstGeom>
          <a:solidFill>
            <a:srgbClr val="E4E7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05156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>
                <a:solidFill>
                  <a:srgbClr val="127C82"/>
                </a:solidFill>
                <a:latin typeface="Manrope"/>
              </a:rPr>
              <a:t>VISUAL MODEL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2960" y="1600200"/>
            <a:ext cx="5157216" cy="2139696"/>
          </a:xfrm>
          <a:prstGeom prst="roundRect">
            <a:avLst>
              <a:gd name="adj" fmla="val 6000"/>
            </a:avLst>
          </a:prstGeom>
          <a:solidFill>
            <a:srgbClr val="F7F8FA"/>
          </a:solidFill>
          <a:ln w="12700">
            <a:solidFill>
              <a:srgbClr val="E4E7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822960" y="1600200"/>
            <a:ext cx="64008" cy="2139696"/>
          </a:xfrm>
          <a:prstGeom prst="rect">
            <a:avLst/>
          </a:prstGeom>
          <a:solidFill>
            <a:srgbClr val="127C8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51560" y="1746504"/>
            <a:ext cx="4745736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5000"/>
              </a:lnSpc>
            </a:pPr>
            <a:r>
              <a:rPr sz="1500" b="1" i="0">
                <a:solidFill>
                  <a:srgbClr val="127C82"/>
                </a:solidFill>
                <a:latin typeface="Manrope"/>
              </a:rPr>
              <a:t>Market Penetration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1560" y="2130552"/>
            <a:ext cx="4745736" cy="1453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250" b="0" i="0">
                <a:solidFill>
                  <a:srgbClr val="16192B"/>
                </a:solidFill>
                <a:latin typeface="IBM Plex Sans"/>
              </a:rPr>
              <a:t>Same product, same market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181344" y="1600200"/>
            <a:ext cx="5157216" cy="2139696"/>
          </a:xfrm>
          <a:prstGeom prst="roundRect">
            <a:avLst>
              <a:gd name="adj" fmla="val 6000"/>
            </a:avLst>
          </a:prstGeom>
          <a:solidFill>
            <a:srgbClr val="F7F8FA"/>
          </a:solidFill>
          <a:ln w="12700">
            <a:solidFill>
              <a:srgbClr val="E4E7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181344" y="1600200"/>
            <a:ext cx="64008" cy="2139696"/>
          </a:xfrm>
          <a:prstGeom prst="rect">
            <a:avLst/>
          </a:prstGeom>
          <a:solidFill>
            <a:srgbClr val="127C8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09944" y="1746504"/>
            <a:ext cx="4745736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5000"/>
              </a:lnSpc>
            </a:pPr>
            <a:r>
              <a:rPr sz="1500" b="1" i="0">
                <a:solidFill>
                  <a:srgbClr val="127C82"/>
                </a:solidFill>
                <a:latin typeface="Manrope"/>
              </a:rPr>
              <a:t>Market Development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09944" y="2130552"/>
            <a:ext cx="4745736" cy="1453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250" b="0" i="0">
                <a:solidFill>
                  <a:srgbClr val="16192B"/>
                </a:solidFill>
                <a:latin typeface="IBM Plex Sans"/>
              </a:rPr>
              <a:t>Same product, new market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2960" y="3941064"/>
            <a:ext cx="5157216" cy="2139696"/>
          </a:xfrm>
          <a:prstGeom prst="roundRect">
            <a:avLst>
              <a:gd name="adj" fmla="val 6000"/>
            </a:avLst>
          </a:prstGeom>
          <a:solidFill>
            <a:srgbClr val="F7F8FA"/>
          </a:solidFill>
          <a:ln w="12700">
            <a:solidFill>
              <a:srgbClr val="E4E7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22960" y="3941064"/>
            <a:ext cx="64008" cy="2139696"/>
          </a:xfrm>
          <a:prstGeom prst="rect">
            <a:avLst/>
          </a:prstGeom>
          <a:solidFill>
            <a:srgbClr val="127C8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051560" y="4087368"/>
            <a:ext cx="4745736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5000"/>
              </a:lnSpc>
            </a:pPr>
            <a:r>
              <a:rPr sz="1500" b="1" i="0">
                <a:solidFill>
                  <a:srgbClr val="127C82"/>
                </a:solidFill>
                <a:latin typeface="Manrope"/>
              </a:rPr>
              <a:t>Product Development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51560" y="4471416"/>
            <a:ext cx="4745736" cy="1453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250" b="0" i="0">
                <a:solidFill>
                  <a:srgbClr val="16192B"/>
                </a:solidFill>
                <a:latin typeface="IBM Plex Sans"/>
              </a:rPr>
              <a:t>New product, same market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181344" y="3941064"/>
            <a:ext cx="5157216" cy="2139696"/>
          </a:xfrm>
          <a:prstGeom prst="roundRect">
            <a:avLst>
              <a:gd name="adj" fmla="val 6000"/>
            </a:avLst>
          </a:prstGeom>
          <a:solidFill>
            <a:srgbClr val="F7F8FA"/>
          </a:solidFill>
          <a:ln w="12700">
            <a:solidFill>
              <a:srgbClr val="E4E7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181344" y="3941064"/>
            <a:ext cx="64008" cy="2139696"/>
          </a:xfrm>
          <a:prstGeom prst="rect">
            <a:avLst/>
          </a:prstGeom>
          <a:solidFill>
            <a:srgbClr val="127C8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9944" y="4087368"/>
            <a:ext cx="4745736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5000"/>
              </a:lnSpc>
            </a:pPr>
            <a:r>
              <a:rPr sz="1500" b="1" i="0">
                <a:solidFill>
                  <a:srgbClr val="127C82"/>
                </a:solidFill>
                <a:latin typeface="Manrope"/>
              </a:rPr>
              <a:t>Diversification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09944" y="4471416"/>
            <a:ext cx="4745736" cy="1453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250" b="0" i="0">
                <a:solidFill>
                  <a:srgbClr val="16192B"/>
                </a:solidFill>
                <a:latin typeface="IBM Plex Sans"/>
              </a:rPr>
              <a:t>New product, new market</a:t>
            </a:r>
          </a:p>
        </p:txBody>
      </p:sp>
      <p:sp>
        <p:nvSpPr>
          <p:cNvPr id="21" name="Rectangle 20"/>
          <p:cNvSpPr/>
          <p:nvPr/>
        </p:nvSpPr>
        <p:spPr>
          <a:xfrm>
            <a:off x="0" y="6455664"/>
            <a:ext cx="12191695" cy="402336"/>
          </a:xfrm>
          <a:prstGeom prst="rect">
            <a:avLst/>
          </a:prstGeom>
          <a:solidFill>
            <a:srgbClr val="16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365760" y="6473952"/>
            <a:ext cx="54864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>
                <a:solidFill>
                  <a:srgbClr val="FFFFFF"/>
                </a:solidFill>
                <a:latin typeface="Manrope"/>
              </a:rPr>
              <a:t>Marketing Teacher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486400" y="6473952"/>
            <a:ext cx="630936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lnSpc>
                <a:spcPct val="115000"/>
              </a:lnSpc>
            </a:pPr>
            <a:r>
              <a:rPr sz="1050" b="0" i="0">
                <a:solidFill>
                  <a:srgbClr val="C9D0E0"/>
                </a:solidFill>
                <a:latin typeface="IBM Plex Sans"/>
              </a:rPr>
              <a:t>Module 11 of 11 · Foundations of Marketing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320040"/>
            <a:ext cx="107899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rgbClr val="127C82"/>
                </a:solidFill>
                <a:latin typeface="Manrope"/>
              </a:rPr>
              <a:t>MODULE 11  ·  Marketing Planning &amp; Strategy</a:t>
            </a:r>
          </a:p>
        </p:txBody>
      </p:sp>
      <p:sp>
        <p:nvSpPr>
          <p:cNvPr id="3" name="Rectangle 2"/>
          <p:cNvSpPr/>
          <p:nvPr/>
        </p:nvSpPr>
        <p:spPr>
          <a:xfrm>
            <a:off x="685800" y="749808"/>
            <a:ext cx="10817352" cy="18288"/>
          </a:xfrm>
          <a:prstGeom prst="rect">
            <a:avLst/>
          </a:prstGeom>
          <a:solidFill>
            <a:srgbClr val="E4E7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822960" y="1463040"/>
            <a:ext cx="10515600" cy="3108960"/>
          </a:xfrm>
          <a:prstGeom prst="roundRect">
            <a:avLst>
              <a:gd name="adj" fmla="val 6000"/>
            </a:avLst>
          </a:prstGeom>
          <a:solidFill>
            <a:srgbClr val="FBEE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822960" y="1463040"/>
            <a:ext cx="82296" cy="3108960"/>
          </a:xfrm>
          <a:prstGeom prst="rect">
            <a:avLst/>
          </a:prstGeom>
          <a:solidFill>
            <a:srgbClr val="D972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88720" y="1783080"/>
            <a:ext cx="97840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1" i="0">
                <a:solidFill>
                  <a:srgbClr val="D9722F"/>
                </a:solidFill>
                <a:latin typeface="Manrope"/>
              </a:rPr>
              <a:t>COMMON MISTAKE TO AVOID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88720" y="2331720"/>
            <a:ext cx="978408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40000"/>
              </a:lnSpc>
            </a:pPr>
            <a:r>
              <a:rPr sz="2000" b="1" i="0">
                <a:solidFill>
                  <a:srgbClr val="5A2E10"/>
                </a:solidFill>
                <a:latin typeface="Manrope"/>
              </a:rPr>
              <a:t>Picking diversification first because it sounds the most exciting — it's also the riskiest quadrant of Ansoff's Matrix, and usually the last option a business should reach for.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455664"/>
            <a:ext cx="12191695" cy="402336"/>
          </a:xfrm>
          <a:prstGeom prst="rect">
            <a:avLst/>
          </a:prstGeom>
          <a:solidFill>
            <a:srgbClr val="16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65760" y="6473952"/>
            <a:ext cx="54864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>
                <a:solidFill>
                  <a:srgbClr val="FFFFFF"/>
                </a:solidFill>
                <a:latin typeface="Manrope"/>
              </a:rPr>
              <a:t>Marketing Teacher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0" y="6473952"/>
            <a:ext cx="630936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lnSpc>
                <a:spcPct val="115000"/>
              </a:lnSpc>
            </a:pPr>
            <a:r>
              <a:rPr sz="1050" b="0" i="0">
                <a:solidFill>
                  <a:srgbClr val="C9D0E0"/>
                </a:solidFill>
                <a:latin typeface="IBM Plex Sans"/>
              </a:rPr>
              <a:t>Module 11 of 11 · Foundations of Marketing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320040"/>
            <a:ext cx="107899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rgbClr val="127C82"/>
                </a:solidFill>
                <a:latin typeface="Manrope"/>
              </a:rPr>
              <a:t>MODULE 11  ·  Marketing Planning &amp; Strategy</a:t>
            </a:r>
          </a:p>
        </p:txBody>
      </p:sp>
      <p:sp>
        <p:nvSpPr>
          <p:cNvPr id="3" name="Rectangle 2"/>
          <p:cNvSpPr/>
          <p:nvPr/>
        </p:nvSpPr>
        <p:spPr>
          <a:xfrm>
            <a:off x="685800" y="749808"/>
            <a:ext cx="10817352" cy="18288"/>
          </a:xfrm>
          <a:prstGeom prst="rect">
            <a:avLst/>
          </a:prstGeom>
          <a:solidFill>
            <a:srgbClr val="E4E7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37160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>
                <a:solidFill>
                  <a:srgbClr val="127C82"/>
                </a:solidFill>
                <a:latin typeface="Manrope"/>
              </a:rPr>
              <a:t>DISCUSSION QUESTION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011680"/>
            <a:ext cx="10332720" cy="2560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5000"/>
              </a:lnSpc>
            </a:pPr>
            <a:r>
              <a:rPr sz="2600" b="1" i="0">
                <a:solidFill>
                  <a:srgbClr val="1E2A4A"/>
                </a:solidFill>
                <a:latin typeface="Manrope"/>
              </a:rPr>
              <a:t>Which Ansoff's Matrix quadrant carries the least risk, and why might a business still avoid it?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455664"/>
            <a:ext cx="12191695" cy="402336"/>
          </a:xfrm>
          <a:prstGeom prst="rect">
            <a:avLst/>
          </a:prstGeom>
          <a:solidFill>
            <a:srgbClr val="16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6473952"/>
            <a:ext cx="54864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>
                <a:solidFill>
                  <a:srgbClr val="FFFFFF"/>
                </a:solidFill>
                <a:latin typeface="Manrope"/>
              </a:rPr>
              <a:t>Marketing Teacher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0" y="6473952"/>
            <a:ext cx="630936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lnSpc>
                <a:spcPct val="115000"/>
              </a:lnSpc>
            </a:pPr>
            <a:r>
              <a:rPr sz="1050" b="0" i="0">
                <a:solidFill>
                  <a:srgbClr val="C9D0E0"/>
                </a:solidFill>
                <a:latin typeface="IBM Plex Sans"/>
              </a:rPr>
              <a:t>Module 11 of 11 · Foundations of Marketing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320040"/>
            <a:ext cx="107899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rgbClr val="127C82"/>
                </a:solidFill>
                <a:latin typeface="Manrope"/>
              </a:rPr>
              <a:t>MODULE 11  ·  Marketing Planning &amp; Strategy</a:t>
            </a:r>
          </a:p>
        </p:txBody>
      </p:sp>
      <p:sp>
        <p:nvSpPr>
          <p:cNvPr id="3" name="Rectangle 2"/>
          <p:cNvSpPr/>
          <p:nvPr/>
        </p:nvSpPr>
        <p:spPr>
          <a:xfrm>
            <a:off x="685800" y="749808"/>
            <a:ext cx="10817352" cy="18288"/>
          </a:xfrm>
          <a:prstGeom prst="rect">
            <a:avLst/>
          </a:prstGeom>
          <a:solidFill>
            <a:srgbClr val="E4E7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37160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>
                <a:solidFill>
                  <a:srgbClr val="127C82"/>
                </a:solidFill>
                <a:latin typeface="Manrope"/>
              </a:rPr>
              <a:t>DISCUSSION QUESTION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011680"/>
            <a:ext cx="10332720" cy="2560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5000"/>
              </a:lnSpc>
            </a:pPr>
            <a:r>
              <a:rPr sz="2600" b="1" i="0">
                <a:solidFill>
                  <a:srgbClr val="1E2A4A"/>
                </a:solidFill>
                <a:latin typeface="Manrope"/>
              </a:rPr>
              <a:t>Can you think of a business that chose an ethical option over the most profitable one?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455664"/>
            <a:ext cx="12191695" cy="402336"/>
          </a:xfrm>
          <a:prstGeom prst="rect">
            <a:avLst/>
          </a:prstGeom>
          <a:solidFill>
            <a:srgbClr val="16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6473952"/>
            <a:ext cx="54864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>
                <a:solidFill>
                  <a:srgbClr val="FFFFFF"/>
                </a:solidFill>
                <a:latin typeface="Manrope"/>
              </a:rPr>
              <a:t>Marketing Teacher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0" y="6473952"/>
            <a:ext cx="630936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lnSpc>
                <a:spcPct val="115000"/>
              </a:lnSpc>
            </a:pPr>
            <a:r>
              <a:rPr sz="1050" b="0" i="0">
                <a:solidFill>
                  <a:srgbClr val="C9D0E0"/>
                </a:solidFill>
                <a:latin typeface="IBM Plex Sans"/>
              </a:rPr>
              <a:t>Module 11 of 11 · Foundations of Marketing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320040"/>
            <a:ext cx="107899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rgbClr val="127C82"/>
                </a:solidFill>
                <a:latin typeface="Manrope"/>
              </a:rPr>
              <a:t>MODULE 11  ·  Marketing Planning &amp; Strategy</a:t>
            </a:r>
          </a:p>
        </p:txBody>
      </p:sp>
      <p:sp>
        <p:nvSpPr>
          <p:cNvPr id="3" name="Rectangle 2"/>
          <p:cNvSpPr/>
          <p:nvPr/>
        </p:nvSpPr>
        <p:spPr>
          <a:xfrm>
            <a:off x="685800" y="749808"/>
            <a:ext cx="10817352" cy="18288"/>
          </a:xfrm>
          <a:prstGeom prst="rect">
            <a:avLst/>
          </a:prstGeom>
          <a:solidFill>
            <a:srgbClr val="E4E7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05156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>
                <a:solidFill>
                  <a:srgbClr val="127C82"/>
                </a:solidFill>
                <a:latin typeface="Manrope"/>
              </a:rPr>
              <a:t>MINI CASE STUDY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2960" y="1554480"/>
            <a:ext cx="10515600" cy="420624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4E7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822960" y="1554480"/>
            <a:ext cx="82296" cy="4206240"/>
          </a:xfrm>
          <a:prstGeom prst="rect">
            <a:avLst/>
          </a:prstGeom>
          <a:solidFill>
            <a:srgbClr val="127C8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188720" y="1874519"/>
            <a:ext cx="9784080" cy="3566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sz="1800" b="0" i="0">
                <a:solidFill>
                  <a:srgbClr val="16192B"/>
                </a:solidFill>
                <a:latin typeface="IBM Plex Sans"/>
              </a:rPr>
              <a:t>A regional bakery used TOWS to pair its Strength (a loyal customer base) with a Threat (a new supermarket bakery counter opening nearby), landing on a market-penetration strategy: a loyalty scheme to protect existing customers rather than risky expansion — while also switching to a more expensive, sustainably-sourced flour as a values-led decision, accepting a smaller margin.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455664"/>
            <a:ext cx="12191695" cy="402336"/>
          </a:xfrm>
          <a:prstGeom prst="rect">
            <a:avLst/>
          </a:prstGeom>
          <a:solidFill>
            <a:srgbClr val="16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65760" y="6473952"/>
            <a:ext cx="54864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>
                <a:solidFill>
                  <a:srgbClr val="FFFFFF"/>
                </a:solidFill>
                <a:latin typeface="Manrope"/>
              </a:rPr>
              <a:t>Marketing Teacher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0" y="6473952"/>
            <a:ext cx="630936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lnSpc>
                <a:spcPct val="115000"/>
              </a:lnSpc>
            </a:pPr>
            <a:r>
              <a:rPr sz="1050" b="0" i="0">
                <a:solidFill>
                  <a:srgbClr val="C9D0E0"/>
                </a:solidFill>
                <a:latin typeface="IBM Plex Sans"/>
              </a:rPr>
              <a:t>Module 11 of 11 · Foundations of Marketing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320040"/>
            <a:ext cx="107899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rgbClr val="127C82"/>
                </a:solidFill>
                <a:latin typeface="Manrope"/>
              </a:rPr>
              <a:t>MODULE 11  ·  Marketing Planning &amp; Strategy</a:t>
            </a:r>
          </a:p>
        </p:txBody>
      </p:sp>
      <p:sp>
        <p:nvSpPr>
          <p:cNvPr id="3" name="Rectangle 2"/>
          <p:cNvSpPr/>
          <p:nvPr/>
        </p:nvSpPr>
        <p:spPr>
          <a:xfrm>
            <a:off x="685800" y="749808"/>
            <a:ext cx="10817352" cy="18288"/>
          </a:xfrm>
          <a:prstGeom prst="rect">
            <a:avLst/>
          </a:prstGeom>
          <a:solidFill>
            <a:srgbClr val="E4E7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05156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>
                <a:solidFill>
                  <a:srgbClr val="127C82"/>
                </a:solidFill>
                <a:latin typeface="Manrope"/>
              </a:rPr>
              <a:t>TEACHING OUTLINE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463040"/>
            <a:ext cx="98755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 i="0">
                <a:solidFill>
                  <a:srgbClr val="5B6478"/>
                </a:solidFill>
                <a:latin typeface="IBM Plex Sans"/>
              </a:rPr>
              <a:t>A suggested path through this lesson's core material.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2057400"/>
            <a:ext cx="9875520" cy="3657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1800"/>
              </a:spcAft>
            </a:pPr>
            <a:r>
              <a:rPr sz="1900">
                <a:solidFill>
                  <a:srgbClr val="16192B"/>
                </a:solidFill>
                <a:latin typeface="IBM Plex Sans"/>
              </a:rPr>
              <a:t>1.  Show how TOWS turns a SWOT into actionable strategic combinations.</a:t>
            </a:r>
          </a:p>
          <a:p>
            <a:pPr>
              <a:lnSpc>
                <a:spcPct val="150000"/>
              </a:lnSpc>
              <a:spcAft>
                <a:spcPts val="1800"/>
              </a:spcAft>
            </a:pPr>
            <a:r>
              <a:rPr sz="1900">
                <a:solidFill>
                  <a:srgbClr val="16192B"/>
                </a:solidFill>
                <a:latin typeface="IBM Plex Sans"/>
              </a:rPr>
              <a:t>2.  Introduce Ansoff's Matrix and its four growth strategies.</a:t>
            </a:r>
          </a:p>
          <a:p>
            <a:pPr>
              <a:lnSpc>
                <a:spcPct val="150000"/>
              </a:lnSpc>
              <a:spcAft>
                <a:spcPts val="1800"/>
              </a:spcAft>
            </a:pPr>
            <a:r>
              <a:rPr sz="1900">
                <a:solidFill>
                  <a:srgbClr val="16192B"/>
                </a:solidFill>
                <a:latin typeface="IBM Plex Sans"/>
              </a:rPr>
              <a:t>3.  Discuss ethics and sustainability as strategic considerations, not just compliance.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455664"/>
            <a:ext cx="12191695" cy="402336"/>
          </a:xfrm>
          <a:prstGeom prst="rect">
            <a:avLst/>
          </a:prstGeom>
          <a:solidFill>
            <a:srgbClr val="16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65760" y="6473952"/>
            <a:ext cx="54864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>
                <a:solidFill>
                  <a:srgbClr val="FFFFFF"/>
                </a:solidFill>
                <a:latin typeface="Manrope"/>
              </a:rPr>
              <a:t>Marketing Teacher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0" y="6473952"/>
            <a:ext cx="630936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lnSpc>
                <a:spcPct val="115000"/>
              </a:lnSpc>
            </a:pPr>
            <a:r>
              <a:rPr sz="1050" b="0" i="0">
                <a:solidFill>
                  <a:srgbClr val="C9D0E0"/>
                </a:solidFill>
                <a:latin typeface="IBM Plex Sans"/>
              </a:rPr>
              <a:t>Module 11 of 11 · Foundations of Marketing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320040"/>
            <a:ext cx="107899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rgbClr val="127C82"/>
                </a:solidFill>
                <a:latin typeface="Manrope"/>
              </a:rPr>
              <a:t>MODULE 11  ·  Marketing Planning &amp; Strategy</a:t>
            </a:r>
          </a:p>
        </p:txBody>
      </p:sp>
      <p:sp>
        <p:nvSpPr>
          <p:cNvPr id="3" name="Rectangle 2"/>
          <p:cNvSpPr/>
          <p:nvPr/>
        </p:nvSpPr>
        <p:spPr>
          <a:xfrm>
            <a:off x="685800" y="749808"/>
            <a:ext cx="10817352" cy="18288"/>
          </a:xfrm>
          <a:prstGeom prst="rect">
            <a:avLst/>
          </a:prstGeom>
          <a:solidFill>
            <a:srgbClr val="E4E7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480560"/>
          </a:xfrm>
          <a:prstGeom prst="roundRect">
            <a:avLst>
              <a:gd name="adj" fmla="val 6000"/>
            </a:avLst>
          </a:prstGeom>
          <a:solidFill>
            <a:srgbClr val="E0F0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822960" y="1280160"/>
            <a:ext cx="82296" cy="4480560"/>
          </a:xfrm>
          <a:prstGeom prst="rect">
            <a:avLst/>
          </a:prstGeom>
          <a:solidFill>
            <a:srgbClr val="127C8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88720" y="1554480"/>
            <a:ext cx="97840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1" i="0">
                <a:solidFill>
                  <a:srgbClr val="127C82"/>
                </a:solidFill>
                <a:latin typeface="Manrope"/>
              </a:rPr>
              <a:t>CLASSROOM ACTIVITY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88720" y="2103120"/>
            <a:ext cx="9784080" cy="3383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sz="2100" b="0" i="0">
                <a:solidFill>
                  <a:srgbClr val="16192B"/>
                </a:solidFill>
                <a:latin typeface="IBM Plex Sans"/>
              </a:rPr>
              <a:t>Using Ansoff's Matrix, students propose one growth strategy for a familiar local business, plus one ethical consideration it should keep in mind.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455664"/>
            <a:ext cx="12191695" cy="402336"/>
          </a:xfrm>
          <a:prstGeom prst="rect">
            <a:avLst/>
          </a:prstGeom>
          <a:solidFill>
            <a:srgbClr val="16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65760" y="6473952"/>
            <a:ext cx="54864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>
                <a:solidFill>
                  <a:srgbClr val="FFFFFF"/>
                </a:solidFill>
                <a:latin typeface="Manrope"/>
              </a:rPr>
              <a:t>Marketing Teacher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0" y="6473952"/>
            <a:ext cx="630936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lnSpc>
                <a:spcPct val="115000"/>
              </a:lnSpc>
            </a:pPr>
            <a:r>
              <a:rPr sz="1050" b="0" i="0">
                <a:solidFill>
                  <a:srgbClr val="C9D0E0"/>
                </a:solidFill>
                <a:latin typeface="IBM Plex Sans"/>
              </a:rPr>
              <a:t>Module 11 of 11 · Foundations of Marketing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320040"/>
            <a:ext cx="107899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rgbClr val="127C82"/>
                </a:solidFill>
                <a:latin typeface="Manrope"/>
              </a:rPr>
              <a:t>MODULE 11  ·  Marketing Planning &amp; Strategy</a:t>
            </a:r>
          </a:p>
        </p:txBody>
      </p:sp>
      <p:sp>
        <p:nvSpPr>
          <p:cNvPr id="3" name="Rectangle 2"/>
          <p:cNvSpPr/>
          <p:nvPr/>
        </p:nvSpPr>
        <p:spPr>
          <a:xfrm>
            <a:off x="685800" y="749808"/>
            <a:ext cx="10817352" cy="18288"/>
          </a:xfrm>
          <a:prstGeom prst="rect">
            <a:avLst/>
          </a:prstGeom>
          <a:solidFill>
            <a:srgbClr val="E4E7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05156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>
                <a:solidFill>
                  <a:srgbClr val="127C82"/>
                </a:solidFill>
                <a:latin typeface="Manrope"/>
              </a:rPr>
              <a:t>CHECK FOR UNDERSTANDING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2960" y="1600200"/>
            <a:ext cx="10515600" cy="2011680"/>
          </a:xfrm>
          <a:prstGeom prst="roundRect">
            <a:avLst>
              <a:gd name="adj" fmla="val 6000"/>
            </a:avLst>
          </a:prstGeom>
          <a:solidFill>
            <a:srgbClr val="F7F8FA"/>
          </a:solidFill>
          <a:ln w="12700">
            <a:solidFill>
              <a:srgbClr val="E4E7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822960" y="1600200"/>
            <a:ext cx="73152" cy="2011680"/>
          </a:xfrm>
          <a:prstGeom prst="rect">
            <a:avLst/>
          </a:prstGeom>
          <a:solidFill>
            <a:srgbClr val="127C8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143000" y="1828800"/>
            <a:ext cx="9875520" cy="1554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5000"/>
              </a:lnSpc>
            </a:pPr>
            <a:r>
              <a:rPr sz="1550" b="0" i="0">
                <a:solidFill>
                  <a:srgbClr val="16192B"/>
                </a:solidFill>
                <a:latin typeface="IBM Plex Sans"/>
              </a:rPr>
              <a:t>Cold-call a student to restate this lesson's objective in their own words:</a:t>
            </a:r>
          </a:p>
          <a:p>
            <a:pPr algn="l">
              <a:lnSpc>
                <a:spcPct val="135000"/>
              </a:lnSpc>
            </a:pPr>
            <a:r>
              <a:rPr sz="1550" b="0" i="0">
                <a:solidFill>
                  <a:srgbClr val="16192B"/>
                </a:solidFill>
                <a:latin typeface="IBM Plex Sans"/>
              </a:rPr>
              <a:t>“Use TOWS to move from a SWOT analysis to strategic options, apply Ansoff's Matrix to growth decisions, and explain a business's ethical and sustainability responsibilities.”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22960" y="3840480"/>
            <a:ext cx="10515600" cy="1371600"/>
          </a:xfrm>
          <a:prstGeom prst="roundRect">
            <a:avLst>
              <a:gd name="adj" fmla="val 6000"/>
            </a:avLst>
          </a:prstGeom>
          <a:solidFill>
            <a:srgbClr val="E0F0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822960" y="3840480"/>
            <a:ext cx="73152" cy="1371600"/>
          </a:xfrm>
          <a:prstGeom prst="rect">
            <a:avLst/>
          </a:prstGeom>
          <a:solidFill>
            <a:srgbClr val="127C8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143000" y="4041648"/>
            <a:ext cx="987552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0000"/>
              </a:lnSpc>
            </a:pPr>
            <a:r>
              <a:rPr sz="1600" b="1" i="0">
                <a:solidFill>
                  <a:srgbClr val="1E2A4A"/>
                </a:solidFill>
                <a:latin typeface="Manrope"/>
              </a:rPr>
              <a:t>Listen for correct, natural use of: TOWS and Ansoff's Matrix.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0" y="6455664"/>
            <a:ext cx="12191695" cy="402336"/>
          </a:xfrm>
          <a:prstGeom prst="rect">
            <a:avLst/>
          </a:prstGeom>
          <a:solidFill>
            <a:srgbClr val="16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65760" y="6473952"/>
            <a:ext cx="54864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>
                <a:solidFill>
                  <a:srgbClr val="FFFFFF"/>
                </a:solidFill>
                <a:latin typeface="Manrope"/>
              </a:rPr>
              <a:t>Marketing Teacher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0" y="6473952"/>
            <a:ext cx="630936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lnSpc>
                <a:spcPct val="115000"/>
              </a:lnSpc>
            </a:pPr>
            <a:r>
              <a:rPr sz="1050" b="0" i="0">
                <a:solidFill>
                  <a:srgbClr val="C9D0E0"/>
                </a:solidFill>
                <a:latin typeface="IBM Plex Sans"/>
              </a:rPr>
              <a:t>Module 11 of 11 · Foundations of Marketing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7C8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91440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>
                <a:solidFill>
                  <a:srgbClr val="C9D0E0"/>
                </a:solidFill>
                <a:latin typeface="Manrope"/>
              </a:rPr>
              <a:t>RECAP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554480"/>
            <a:ext cx="1033272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2200"/>
              </a:spcAft>
            </a:pPr>
            <a:r>
              <a:rPr sz="2100">
                <a:solidFill>
                  <a:srgbClr val="FFFFFF"/>
                </a:solidFill>
                <a:latin typeface="IBM Plex Sans"/>
              </a:rPr>
              <a:t>1.  TOWS pairs SWOT elements together to generate specific strategic options.</a:t>
            </a:r>
          </a:p>
          <a:p>
            <a:pPr>
              <a:lnSpc>
                <a:spcPct val="150000"/>
              </a:lnSpc>
              <a:spcAft>
                <a:spcPts val="2200"/>
              </a:spcAft>
            </a:pPr>
            <a:r>
              <a:rPr sz="2100">
                <a:solidFill>
                  <a:srgbClr val="FFFFFF"/>
                </a:solidFill>
                <a:latin typeface="IBM Plex Sans"/>
              </a:rPr>
              <a:t>2.  Ansoff's Matrix maps four growth strategies by product and market newness.</a:t>
            </a:r>
          </a:p>
          <a:p>
            <a:pPr>
              <a:lnSpc>
                <a:spcPct val="150000"/>
              </a:lnSpc>
              <a:spcAft>
                <a:spcPts val="2200"/>
              </a:spcAft>
            </a:pPr>
            <a:r>
              <a:rPr sz="2100">
                <a:solidFill>
                  <a:srgbClr val="FFFFFF"/>
                </a:solidFill>
                <a:latin typeface="IBM Plex Sans"/>
              </a:rPr>
              <a:t>3.  Corporate social responsibility and sustainability are now real strategic considerations, not just compliance.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5989320"/>
            <a:ext cx="9144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0" i="0">
                <a:solidFill>
                  <a:srgbClr val="C9D0E0"/>
                </a:solidFill>
                <a:latin typeface="IBM Plex Sans"/>
              </a:rPr>
              <a:t>Module 11 of 11 · Foundations of Marketing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320040"/>
            <a:ext cx="107899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rgbClr val="127C82"/>
                </a:solidFill>
                <a:latin typeface="Manrope"/>
              </a:rPr>
              <a:t>MODULE 11  ·  Marketing Planning &amp; Strategy</a:t>
            </a:r>
          </a:p>
        </p:txBody>
      </p:sp>
      <p:sp>
        <p:nvSpPr>
          <p:cNvPr id="3" name="Rectangle 2"/>
          <p:cNvSpPr/>
          <p:nvPr/>
        </p:nvSpPr>
        <p:spPr>
          <a:xfrm>
            <a:off x="685800" y="749808"/>
            <a:ext cx="10817352" cy="18288"/>
          </a:xfrm>
          <a:prstGeom prst="rect">
            <a:avLst/>
          </a:prstGeom>
          <a:solidFill>
            <a:srgbClr val="E4E7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28016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>
                <a:solidFill>
                  <a:srgbClr val="127C82"/>
                </a:solidFill>
                <a:latin typeface="Manrope"/>
              </a:rPr>
              <a:t>HOMEWORK / EXTENSION TASK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2960" y="1828800"/>
            <a:ext cx="10515600" cy="2377440"/>
          </a:xfrm>
          <a:prstGeom prst="roundRect">
            <a:avLst>
              <a:gd name="adj" fmla="val 6000"/>
            </a:avLst>
          </a:prstGeom>
          <a:solidFill>
            <a:srgbClr val="E0F0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822960" y="1828800"/>
            <a:ext cx="82296" cy="2377440"/>
          </a:xfrm>
          <a:prstGeom prst="rect">
            <a:avLst/>
          </a:prstGeom>
          <a:solidFill>
            <a:srgbClr val="127C8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188720" y="2148840"/>
            <a:ext cx="9784080" cy="1737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40000"/>
              </a:lnSpc>
            </a:pPr>
            <a:r>
              <a:rPr sz="2000" b="1" i="0">
                <a:solidFill>
                  <a:srgbClr val="1E2A4A"/>
                </a:solidFill>
                <a:latin typeface="Manrope"/>
              </a:rPr>
              <a:t>Using Ansoff's Matrix, propose one growth strategy for a familiar local business, plus one ethical consideration it should keep in mind.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455664"/>
            <a:ext cx="12191695" cy="402336"/>
          </a:xfrm>
          <a:prstGeom prst="rect">
            <a:avLst/>
          </a:prstGeom>
          <a:solidFill>
            <a:srgbClr val="16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65760" y="6473952"/>
            <a:ext cx="54864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>
                <a:solidFill>
                  <a:srgbClr val="FFFFFF"/>
                </a:solidFill>
                <a:latin typeface="Manrope"/>
              </a:rPr>
              <a:t>Marketing Teacher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0" y="6473952"/>
            <a:ext cx="630936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lnSpc>
                <a:spcPct val="115000"/>
              </a:lnSpc>
            </a:pPr>
            <a:r>
              <a:rPr sz="1050" b="0" i="0">
                <a:solidFill>
                  <a:srgbClr val="C9D0E0"/>
                </a:solidFill>
                <a:latin typeface="IBM Plex Sans"/>
              </a:rPr>
              <a:t>Module 11 of 11 · Foundations of Marketing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A4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192024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>
                <a:solidFill>
                  <a:srgbClr val="C9D0E0"/>
                </a:solidFill>
                <a:latin typeface="Manrope"/>
              </a:rPr>
              <a:t>FULL LESSON &amp; AUTO-MARKED QUIZ - FREE COURSE ONLINE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2468880"/>
            <a:ext cx="1033272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0000"/>
              </a:lnSpc>
            </a:pPr>
            <a:r>
              <a:rPr sz="2200" b="1" i="0">
                <a:solidFill>
                  <a:srgbClr val="FFFFFF"/>
                </a:solidFill>
                <a:latin typeface="Manrope"/>
              </a:rPr>
              <a:t>marketingteacher.com/courses/foundations-of-marketing/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840480"/>
            <a:ext cx="100584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5000"/>
              </a:lnSpc>
            </a:pPr>
            <a:r>
              <a:rPr sz="1600" b="0" i="0">
                <a:solidFill>
                  <a:srgbClr val="C9D0E0"/>
                </a:solidFill>
                <a:latin typeface="IBM Plex Sans"/>
              </a:rPr>
              <a:t>Assign this as independent reading, revision, or a way for absent students to catch up.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A4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2011680"/>
            <a:ext cx="100584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3400" b="1" i="0">
                <a:solidFill>
                  <a:srgbClr val="FFFFFF"/>
                </a:solidFill>
                <a:latin typeface="Manrope"/>
              </a:rPr>
              <a:t>Take This Further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2880360"/>
            <a:ext cx="1005840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rgbClr val="C9D0E0"/>
                </a:solidFill>
                <a:latin typeface="IBM Plex Sans"/>
              </a:rPr>
              <a:t>The full course — 11 written lessons, worked examples and free auto-marked quizzes — is free at:</a:t>
            </a:r>
          </a:p>
          <a:p>
            <a:pPr algn="l">
              <a:lnSpc>
                <a:spcPct val="140000"/>
              </a:lnSpc>
            </a:pPr>
            <a:r>
              <a:rPr sz="2000" b="0" i="0">
                <a:solidFill>
                  <a:srgbClr val="C9D0E0"/>
                </a:solidFill>
                <a:latin typeface="IBM Plex Sans"/>
              </a:rPr>
              <a:t>marketingteacher.com/courses/foundations-of-marketing/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4572000"/>
            <a:ext cx="100584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0000"/>
              </a:lnSpc>
            </a:pPr>
            <a:r>
              <a:rPr sz="1400" b="0" i="0">
                <a:solidFill>
                  <a:srgbClr val="9AA3B8"/>
                </a:solidFill>
                <a:latin typeface="IBM Plex Sans"/>
              </a:rPr>
              <a:t>Free to use and adapt under a Creative Commons Attribution 4.0 licence (CC BY 4.0) — please keep this attribution slide when sharing.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5989320"/>
            <a:ext cx="9144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7A849C"/>
                </a:solidFill>
                <a:latin typeface="IBM Plex Sans"/>
              </a:rPr>
              <a:t>© Marketing Teacher — marketingteacher.com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Module 11 Marketing Planning Strategy — Marketing Teacher</dc:title>
  <dc:subject/>
  <dc:creator>Tim Friesner, Marketing Teacher</dc:creator>
  <cp:keywords>marketing, teaching resource, CC BY 4.0, Marketing Teacher</cp:keywords>
  <dc:description>Licensed under Creative Commons Attribution 4.0 International (CC BY 4.0). https://creativecommons.org/licenses/by/4.0/ — Source: https://marketingteacher.com/teachers/</dc:description>
  <cp:lastModifiedBy>Marketing Teacher</cp:lastModifiedBy>
  <cp:revision>1</cp:revision>
  <dcterms:created xsi:type="dcterms:W3CDTF">2026-09-08T00:00:00Z</dcterms:created>
  <dcterms:modified xsi:type="dcterms:W3CDTF">2026-09-23T20:56:16Z</dcterms:modified>
  <cp:category>Marketing education — teaching resource</cp:category>
</cp:coreProperties>
</file>